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733" r:id="rId3"/>
    <p:sldId id="484" r:id="rId4"/>
    <p:sldId id="572" r:id="rId5"/>
    <p:sldId id="332" r:id="rId6"/>
    <p:sldId id="575" r:id="rId7"/>
    <p:sldId id="485" r:id="rId8"/>
    <p:sldId id="736" r:id="rId9"/>
    <p:sldId id="434" r:id="rId10"/>
    <p:sldId id="767" r:id="rId11"/>
    <p:sldId id="740" r:id="rId12"/>
    <p:sldId id="741" r:id="rId13"/>
    <p:sldId id="751" r:id="rId14"/>
    <p:sldId id="766" r:id="rId15"/>
    <p:sldId id="768" r:id="rId16"/>
    <p:sldId id="765" r:id="rId17"/>
    <p:sldId id="763" r:id="rId18"/>
    <p:sldId id="748" r:id="rId19"/>
    <p:sldId id="760" r:id="rId20"/>
    <p:sldId id="762" r:id="rId21"/>
    <p:sldId id="436" r:id="rId22"/>
    <p:sldId id="771" r:id="rId23"/>
    <p:sldId id="749" r:id="rId24"/>
    <p:sldId id="7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 Police, David [JRDUS]" initials="LPD[" lastIdx="10" clrIdx="0">
    <p:extLst>
      <p:ext uri="{19B8F6BF-5375-455C-9EA6-DF929625EA0E}">
        <p15:presenceInfo xmlns:p15="http://schemas.microsoft.com/office/powerpoint/2012/main" userId="S-1-5-21-1614895754-2146847981-1606980848-432868" providerId="AD"/>
      </p:ext>
    </p:extLst>
  </p:cmAuthor>
  <p:cmAuthor id="2" name="Microsoft Office User" initials="MOU" lastIdx="5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E14"/>
    <a:srgbClr val="EFC815"/>
    <a:srgbClr val="FAB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5" autoAdjust="0"/>
    <p:restoredTop sz="95982" autoAdjust="0"/>
  </p:normalViewPr>
  <p:slideViewPr>
    <p:cSldViewPr snapToGrid="0" snapToObjects="1">
      <p:cViewPr varScale="1">
        <p:scale>
          <a:sx n="81" d="100"/>
          <a:sy n="81" d="100"/>
        </p:scale>
        <p:origin x="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162529302157837E-2"/>
          <c:y val="5.0315644246126695E-2"/>
          <c:w val="0.90383747069784215"/>
          <c:h val="0.69968143484826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(n=558)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CV death, MI, or stroke</c:v>
                </c:pt>
                <c:pt idx="1">
                  <c:v>CV death</c:v>
                </c:pt>
                <c:pt idx="2">
                  <c:v>All-cause death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3"/>
                <c:pt idx="0" formatCode="General">
                  <c:v>17.2</c:v>
                </c:pt>
                <c:pt idx="1">
                  <c:v>9</c:v>
                </c:pt>
                <c:pt idx="2" formatCode="General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3-44FE-AFFB-F1A0F97341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Rivaroxaban 2.5 mg BID (n=562)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CV death, MI, or stroke</c:v>
                </c:pt>
                <c:pt idx="1">
                  <c:v>CV death</c:v>
                </c:pt>
                <c:pt idx="2">
                  <c:v>All-cause death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>
                  <c:v>10.5</c:v>
                </c:pt>
                <c:pt idx="1">
                  <c:v>4.0999999999999996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3-44FE-AFFB-F1A0F97341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CV death, MI, or stroke</c:v>
                </c:pt>
                <c:pt idx="1">
                  <c:v>CV death</c:v>
                </c:pt>
                <c:pt idx="2">
                  <c:v>All-cause death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F203-44FE-AFFB-F1A0F97341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777408"/>
        <c:axId val="125778944"/>
      </c:barChart>
      <c:catAx>
        <c:axId val="12577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25778944"/>
        <c:crosses val="autoZero"/>
        <c:auto val="1"/>
        <c:lblAlgn val="ctr"/>
        <c:lblOffset val="100"/>
        <c:noMultiLvlLbl val="0"/>
      </c:catAx>
      <c:valAx>
        <c:axId val="125778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5777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522206222356435"/>
          <c:y val="1.378340497356575E-2"/>
          <c:w val="0.51830240404842853"/>
          <c:h val="0.214369321637994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Sheet1!$U$53</c:f>
              <c:strCache>
                <c:ptCount val="1"/>
                <c:pt idx="0">
                  <c:v>Rivaroxaban 2.5 mg BID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Sheet1!$T$54:$T$57</c:f>
              <c:strCache>
                <c:ptCount val="4"/>
                <c:pt idx="0">
                  <c:v>Composite of CV Death, MI or Stroke</c:v>
                </c:pt>
                <c:pt idx="1">
                  <c:v>CV death</c:v>
                </c:pt>
                <c:pt idx="2">
                  <c:v>MI</c:v>
                </c:pt>
                <c:pt idx="3">
                  <c:v>Stroke</c:v>
                </c:pt>
              </c:strCache>
            </c:strRef>
          </c:cat>
          <c:val>
            <c:numRef>
              <c:f>Sheet1!$U$54:$U$57</c:f>
              <c:numCache>
                <c:formatCode>0.0</c:formatCode>
                <c:ptCount val="4"/>
                <c:pt idx="0" formatCode="General">
                  <c:v>21.4</c:v>
                </c:pt>
                <c:pt idx="1">
                  <c:v>18.100000000000001</c:v>
                </c:pt>
                <c:pt idx="2">
                  <c:v>3.9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7-468D-81E9-BDA3A346836F}"/>
            </c:ext>
          </c:extLst>
        </c:ser>
        <c:ser>
          <c:idx val="1"/>
          <c:order val="1"/>
          <c:tx>
            <c:strRef>
              <c:f>Sheet1!$V$53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Sheet1!$T$54:$T$57</c:f>
              <c:strCache>
                <c:ptCount val="4"/>
                <c:pt idx="0">
                  <c:v>Composite of CV Death, MI or Stroke</c:v>
                </c:pt>
                <c:pt idx="1">
                  <c:v>CV death</c:v>
                </c:pt>
                <c:pt idx="2">
                  <c:v>MI</c:v>
                </c:pt>
                <c:pt idx="3">
                  <c:v>Stroke</c:v>
                </c:pt>
              </c:strCache>
            </c:strRef>
          </c:cat>
          <c:val>
            <c:numRef>
              <c:f>Sheet1!$V$54:$V$57</c:f>
              <c:numCache>
                <c:formatCode>0.0</c:formatCode>
                <c:ptCount val="4"/>
                <c:pt idx="0" formatCode="General">
                  <c:v>23.2</c:v>
                </c:pt>
                <c:pt idx="1">
                  <c:v>18.899999999999999</c:v>
                </c:pt>
                <c:pt idx="2">
                  <c:v>4.7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7-468D-81E9-BDA3A3468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9022440"/>
        <c:axId val="699022112"/>
      </c:barChart>
      <c:catAx>
        <c:axId val="699022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022112"/>
        <c:crosses val="autoZero"/>
        <c:auto val="1"/>
        <c:lblAlgn val="ctr"/>
        <c:lblOffset val="100"/>
        <c:noMultiLvlLbl val="0"/>
      </c:catAx>
      <c:valAx>
        <c:axId val="699022112"/>
        <c:scaling>
          <c:orientation val="minMax"/>
          <c:max val="50"/>
        </c:scaling>
        <c:delete val="1"/>
        <c:axPos val="b"/>
        <c:numFmt formatCode="General" sourceLinked="1"/>
        <c:majorTickMark val="none"/>
        <c:minorTickMark val="none"/>
        <c:tickLblPos val="nextTo"/>
        <c:crossAx val="69902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24037620297468"/>
          <c:y val="9.2826261300670732E-2"/>
          <c:w val="0.29829680664916886"/>
          <c:h val="0.29143299795858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Sheet1!$K$53</c:f>
              <c:strCache>
                <c:ptCount val="1"/>
                <c:pt idx="0">
                  <c:v>Rivaroxaban 2.5 mg BID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Sheet1!$J$54:$J$57</c:f>
              <c:strCache>
                <c:ptCount val="4"/>
                <c:pt idx="0">
                  <c:v>Composite of CV Death, MI or Stroke</c:v>
                </c:pt>
                <c:pt idx="1">
                  <c:v>CV death</c:v>
                </c:pt>
                <c:pt idx="2">
                  <c:v>MI</c:v>
                </c:pt>
                <c:pt idx="3">
                  <c:v>Stroke</c:v>
                </c:pt>
              </c:strCache>
            </c:strRef>
          </c:cat>
          <c:val>
            <c:numRef>
              <c:f>Sheet1!$K$54:$K$57</c:f>
              <c:numCache>
                <c:formatCode>0.0</c:formatCode>
                <c:ptCount val="4"/>
                <c:pt idx="0" formatCode="General">
                  <c:v>10.5</c:v>
                </c:pt>
                <c:pt idx="1">
                  <c:v>4.0999999999999996</c:v>
                </c:pt>
                <c:pt idx="2">
                  <c:v>6.4</c:v>
                </c:pt>
                <c:pt idx="3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2-4BB3-9EE4-AE7E5DE40C96}"/>
            </c:ext>
          </c:extLst>
        </c:ser>
        <c:ser>
          <c:idx val="1"/>
          <c:order val="1"/>
          <c:tx>
            <c:strRef>
              <c:f>Sheet1!$L$53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Sheet1!$J$54:$J$57</c:f>
              <c:strCache>
                <c:ptCount val="4"/>
                <c:pt idx="0">
                  <c:v>Composite of CV Death, MI or Stroke</c:v>
                </c:pt>
                <c:pt idx="1">
                  <c:v>CV death</c:v>
                </c:pt>
                <c:pt idx="2">
                  <c:v>MI</c:v>
                </c:pt>
                <c:pt idx="3">
                  <c:v>Stroke</c:v>
                </c:pt>
              </c:strCache>
            </c:strRef>
          </c:cat>
          <c:val>
            <c:numRef>
              <c:f>Sheet1!$L$54:$L$57</c:f>
              <c:numCache>
                <c:formatCode>0.0</c:formatCode>
                <c:ptCount val="4"/>
                <c:pt idx="0" formatCode="General">
                  <c:v>17.2</c:v>
                </c:pt>
                <c:pt idx="1">
                  <c:v>9</c:v>
                </c:pt>
                <c:pt idx="2">
                  <c:v>9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2-4BB3-9EE4-AE7E5DE40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7552560"/>
        <c:axId val="697551576"/>
      </c:barChart>
      <c:catAx>
        <c:axId val="697552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551576"/>
        <c:crosses val="autoZero"/>
        <c:auto val="1"/>
        <c:lblAlgn val="ctr"/>
        <c:lblOffset val="100"/>
        <c:noMultiLvlLbl val="0"/>
      </c:catAx>
      <c:valAx>
        <c:axId val="697551576"/>
        <c:scaling>
          <c:orientation val="minMax"/>
          <c:max val="50"/>
        </c:scaling>
        <c:delete val="1"/>
        <c:axPos val="b"/>
        <c:numFmt formatCode="General" sourceLinked="1"/>
        <c:majorTickMark val="none"/>
        <c:minorTickMark val="none"/>
        <c:tickLblPos val="nextTo"/>
        <c:crossAx val="69755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279593175853022"/>
          <c:y val="6.9678113152522592E-2"/>
          <c:w val="0.28996347331583555"/>
          <c:h val="0.23124781277340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Sheet1!$B$53</c:f>
              <c:strCache>
                <c:ptCount val="1"/>
                <c:pt idx="0">
                  <c:v>Rivaroxaban 2.5 mg BID + ASA 100 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Sheet1!$A$54:$A$57</c:f>
              <c:strCache>
                <c:ptCount val="4"/>
                <c:pt idx="0">
                  <c:v>Composite of CV Death, MI or Stroke</c:v>
                </c:pt>
                <c:pt idx="1">
                  <c:v>CV death</c:v>
                </c:pt>
                <c:pt idx="2">
                  <c:v>MI</c:v>
                </c:pt>
                <c:pt idx="3">
                  <c:v>Stroke</c:v>
                </c:pt>
              </c:strCache>
            </c:strRef>
          </c:cat>
          <c:val>
            <c:numRef>
              <c:f>Sheet1!$B$54:$B$57</c:f>
              <c:numCache>
                <c:formatCode>0.0</c:formatCode>
                <c:ptCount val="4"/>
                <c:pt idx="0" formatCode="General">
                  <c:v>5.5</c:v>
                </c:pt>
                <c:pt idx="1">
                  <c:v>3</c:v>
                </c:pt>
                <c:pt idx="2">
                  <c:v>2.1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8-4946-B16D-384EB1DE5466}"/>
            </c:ext>
          </c:extLst>
        </c:ser>
        <c:ser>
          <c:idx val="1"/>
          <c:order val="1"/>
          <c:tx>
            <c:strRef>
              <c:f>Sheet1!$C$53</c:f>
              <c:strCache>
                <c:ptCount val="1"/>
                <c:pt idx="0">
                  <c:v>ASA 100 mg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F5-4C55-BC15-262BE5FA7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Sheet1!$A$54:$A$57</c:f>
              <c:strCache>
                <c:ptCount val="4"/>
                <c:pt idx="0">
                  <c:v>Composite of CV Death, MI or Stroke</c:v>
                </c:pt>
                <c:pt idx="1">
                  <c:v>CV death</c:v>
                </c:pt>
                <c:pt idx="2">
                  <c:v>MI</c:v>
                </c:pt>
                <c:pt idx="3">
                  <c:v>Stroke</c:v>
                </c:pt>
              </c:strCache>
            </c:strRef>
          </c:cat>
          <c:val>
            <c:numRef>
              <c:f>Sheet1!$C$54:$C$57</c:f>
              <c:numCache>
                <c:formatCode>0.0</c:formatCode>
                <c:ptCount val="4"/>
                <c:pt idx="0" formatCode="0.00">
                  <c:v>7.9</c:v>
                </c:pt>
                <c:pt idx="1">
                  <c:v>4.5</c:v>
                </c:pt>
                <c:pt idx="2">
                  <c:v>2.7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8-4946-B16D-384EB1DE5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5016584"/>
        <c:axId val="235023472"/>
      </c:barChart>
      <c:catAx>
        <c:axId val="235016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23472"/>
        <c:crosses val="autoZero"/>
        <c:auto val="1"/>
        <c:lblAlgn val="ctr"/>
        <c:lblOffset val="100"/>
        <c:noMultiLvlLbl val="0"/>
      </c:catAx>
      <c:valAx>
        <c:axId val="235023472"/>
        <c:scaling>
          <c:orientation val="minMax"/>
          <c:max val="50"/>
        </c:scaling>
        <c:delete val="1"/>
        <c:axPos val="b"/>
        <c:numFmt formatCode="General" sourceLinked="1"/>
        <c:majorTickMark val="none"/>
        <c:minorTickMark val="none"/>
        <c:tickLblPos val="nextTo"/>
        <c:crossAx val="23501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092300962379698"/>
          <c:y val="6.5048483522892955E-2"/>
          <c:w val="0.36648731408573931"/>
          <c:h val="0.23587744240303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46E0F-AAEE-9946-AAAD-0802ADC9DB8B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AE098-04FB-9A48-B290-365AF82D9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5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0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8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E2474-C34C-4F39-9591-B9BEE1CC4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18DC2-9684-CD4D-A785-DEED3A8D00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99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AE098-04FB-9A48-B290-365AF82D94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TEFPRI001: Efficacy Analysis of Time to First Occurrence of Primary Efficacy Outcome (All-Cause Mortality, MI or Stroke) - Up-to-GTED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(Study 39039039HFA3001: Intent-To-Treat Analysis Set)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Intent-to-Treat Analysis Set includes all randomized unique subjects who have a signed valid informed consent.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Up-to-GTED is the observation period from randomization to the GTED inclusively.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n = number of subjects with events; N = number of subjects at risk; % = 100 * n / N; Event Rate / (100 pt-yr) = 100*n/(total risk exposure).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p-values (two-sided) are from the log-rank test stratified by region.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HR (95% CI): Hazard ratios (95% confidence interval) are from a Cox proportional hazards model stratified by region with treatment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assignment as the only effect.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Abbreviations: GTED = Global Treatment End Date (the date when approximately 1,200 primary efficacy outcome events are predicted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have occurred (date is based on site local time)); MI = Myocardial Infarction.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9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TEFPRI001: Efficacy Analysis of Time to First Occurrence of Primary Efficacy Outcome (All-Cause Mortality, MI or Stroke) - Up-to-GTED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(Study 39039039HFA3001: Intent-To-Treat Analysis Set)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Intent-to-Treat Analysis Set includes all randomized unique subjects who have a signed valid informed consent.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Up-to-GTED is the observation period from randomization to the GTED inclusively.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n = number of subjects with events; N = number of subjects at risk; % = 100 * n / N; Event Rate / (100 pt-yr) = 100*n/(total risk exposure).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p-values (two-sided) are from the log-rank test stratified by region.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HR (95% CI): Hazard ratios (95% confidence interval) are from a Cox proportional hazards model stratified by region with treatment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assignment as the only effect.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Abbreviations: GTED = Global Treatment End Date (the date when approximately 1,200 primary efficacy outcome events are predicted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have occurred (date is based on site local time)); MI = Myocardial Infarction.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8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TOTPR001: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of Time to First Occurrence of Principal Safety Outcome (Fatal Bleeding or Bleeding into a Critical Space with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Potential for Permanent Disability) - On-Treatment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(Study 39039039HFA3001:   Safety Analysis Set) </a:t>
            </a:r>
          </a:p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Safety Analysis Set includes all intent-to-treat subjects who received at least one dose of study drug.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On-Treatment is the observation period from the first dose of the study drug to 2 days after the last dose of the study drug, inclusively.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n = number of subjects with events; N = number of subjects at risk; % = 100 * n / N; Event Rate / (100 pt-yr) = 100*n/(total risk exposure).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Includes all categories of fatal bleeding: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Category 1: Any ISTH major bleeding event considered to be the primary cause of death by the investigator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Category 2: Any ISTH major bleeding event not considered to be the primary cause of death by the investigator but results in death within 7 days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Category 3: Any bleeding event that results in a hospital stay and death within 7 days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Bleeding into a critical space with a potential for permanent disability includes these 7 critical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spaces (intracranial, intraspinal, intraocular [vitreous or retinal], pericardial, intra-articular, retroperitoneal, intramuscular with compartment syndrome)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investigator has determined there was the potential for permanent disability.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Each Safety subject may be counted in the Principal Safety Outcome row and may also be counted in one or both of the component endpoint rows.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p-values (two-sided) are from the log-rank test stratified by region.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HR (95% CI): Hazard ratios (95% confidence interval) are from a Cox proportional hazards model stratified by region with treatment assignment as the only effect.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totpr001.rtf generated by totpr001.sas, 29MAY2018 08:54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2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49EAF-BAFD-354A-9DCF-143B4A041B70}" type="datetimeFigureOut">
              <a:rPr lang="en-US" smtClean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1D49-35D6-7C49-8FBC-0AAE4C8EDB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Effect of Rivaroxaban on Thromboembolic Events in Patients with Heart Failure, Sinus Rhythm, and Coronary Disease</a:t>
            </a:r>
            <a:br>
              <a:rPr lang="fr-FR" sz="4000" dirty="0">
                <a:solidFill>
                  <a:srgbClr val="FFFF00"/>
                </a:solidFill>
              </a:rPr>
            </a:b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84197"/>
            <a:ext cx="6400800" cy="13144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100" dirty="0">
                <a:solidFill>
                  <a:schemeClr val="tx1"/>
                </a:solidFill>
              </a:rPr>
              <a:t>Barry Greenberg M.D.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University of California, San Diego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La Jolla, CA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6CA7FE-0E80-BB4E-B11B-DFF953D0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98" y="5498647"/>
            <a:ext cx="2440004" cy="3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716CDA-4A50-4DA7-8F98-6003828EF971}"/>
              </a:ext>
            </a:extLst>
          </p:cNvPr>
          <p:cNvSpPr txBox="1"/>
          <p:nvPr/>
        </p:nvSpPr>
        <p:spPr>
          <a:xfrm>
            <a:off x="0" y="100080"/>
            <a:ext cx="738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Embargoed until 10:45 a.m. CT/11:45 a.m. ET Sunday, Nov. 11, 2018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502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79" y="592859"/>
            <a:ext cx="8865220" cy="685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Primary Efficacy Outcome &amp; Components COMMANDER HF (ITT*)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00F9D2F-6355-0942-9592-AEC7DC5504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879" y="1827407"/>
          <a:ext cx="8749643" cy="2615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844">
                  <a:extLst>
                    <a:ext uri="{9D8B030D-6E8A-4147-A177-3AD203B41FA5}">
                      <a16:colId xmlns:a16="http://schemas.microsoft.com/office/drawing/2014/main" val="4160016319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215214379"/>
                    </a:ext>
                  </a:extLst>
                </a:gridCol>
                <a:gridCol w="1005317">
                  <a:extLst>
                    <a:ext uri="{9D8B030D-6E8A-4147-A177-3AD203B41FA5}">
                      <a16:colId xmlns:a16="http://schemas.microsoft.com/office/drawing/2014/main" val="163076848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2750692661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882415604"/>
                    </a:ext>
                  </a:extLst>
                </a:gridCol>
                <a:gridCol w="1505541">
                  <a:extLst>
                    <a:ext uri="{9D8B030D-6E8A-4147-A177-3AD203B41FA5}">
                      <a16:colId xmlns:a16="http://schemas.microsoft.com/office/drawing/2014/main" val="3610415540"/>
                    </a:ext>
                  </a:extLst>
                </a:gridCol>
                <a:gridCol w="843803">
                  <a:extLst>
                    <a:ext uri="{9D8B030D-6E8A-4147-A177-3AD203B41FA5}">
                      <a16:colId xmlns:a16="http://schemas.microsoft.com/office/drawing/2014/main" val="4280080313"/>
                    </a:ext>
                  </a:extLst>
                </a:gridCol>
              </a:tblGrid>
              <a:tr h="492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600" b="1" dirty="0">
                          <a:effectLst/>
                        </a:rPr>
                        <a:t> Rivaroxaban 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600" b="1" dirty="0">
                          <a:effectLst/>
                        </a:rPr>
                        <a:t>Placebo 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 Rivaroxaban vs. Placebo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2767734"/>
                  </a:ext>
                </a:extLst>
              </a:tr>
              <a:tr h="273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Event Rate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Event Rate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Log-rank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3915007"/>
                  </a:ext>
                </a:extLst>
              </a:tr>
              <a:tr h="273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Outcomes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n (%)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/ (100 pt-yr)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n (%)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/ (100 </a:t>
                      </a:r>
                      <a:r>
                        <a:rPr lang="en-US" sz="1400" b="1" dirty="0" err="1">
                          <a:effectLst/>
                        </a:rPr>
                        <a:t>pt-yr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HR (95% CI)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P-value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6539662"/>
                  </a:ext>
                </a:extLst>
              </a:tr>
              <a:tr h="356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N=2507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N=2515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3047569"/>
                  </a:ext>
                </a:extLst>
              </a:tr>
              <a:tr h="4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Primary efficacy (composite)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626 (25.0)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13.44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658 (26.2)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   14.27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0.94 (0.84, 1.05)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0.27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3177743"/>
                  </a:ext>
                </a:extLst>
              </a:tr>
              <a:tr h="254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All-cause mortality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546 (21.8)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11.41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556 (22.1)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11.63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0.98 (0.87, 1.10)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2946732"/>
                  </a:ext>
                </a:extLst>
              </a:tr>
              <a:tr h="254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  MI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98 ( 3.9)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 2.08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118 ( 4.7)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 2.52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0.83 (0.63, 1.08)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1745043"/>
                  </a:ext>
                </a:extLst>
              </a:tr>
              <a:tr h="254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Stroke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51 ( 2.0)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 1.08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   76 ( 3.0)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    1.62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0.66 (0.47, 0.95)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-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08663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188C33-15D0-FB4D-8B10-580FA466E3AF}"/>
              </a:ext>
            </a:extLst>
          </p:cNvPr>
          <p:cNvSpPr txBox="1"/>
          <p:nvPr/>
        </p:nvSpPr>
        <p:spPr>
          <a:xfrm>
            <a:off x="387629" y="4594968"/>
            <a:ext cx="809920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outcome composite driven by mortality, a large proportion of which</a:t>
            </a:r>
          </a:p>
          <a:p>
            <a:r>
              <a:rPr lang="en-US" dirty="0"/>
              <a:t>    were due to worsening HF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 for homogeneity between the 3 components of the </a:t>
            </a:r>
          </a:p>
          <a:p>
            <a:r>
              <a:rPr lang="en-US" dirty="0"/>
              <a:t>    primary outcome suggested HRs vary (p=0.06) and there were </a:t>
            </a:r>
          </a:p>
          <a:p>
            <a:r>
              <a:rPr lang="en-US" dirty="0"/>
              <a:t>    numerical advantages of rivaroxaban compared to placebo            </a:t>
            </a:r>
          </a:p>
          <a:p>
            <a:r>
              <a:rPr lang="en-US" dirty="0"/>
              <a:t>    for MI and stroke, both of which are classical thromboembolic events.</a:t>
            </a:r>
          </a:p>
          <a:p>
            <a:endParaRPr lang="en-US" sz="2000" dirty="0"/>
          </a:p>
          <a:p>
            <a:endParaRPr lang="en-US" sz="1000" dirty="0">
              <a:solidFill>
                <a:srgbClr val="FFFF00"/>
              </a:solidFill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83F10-2DFB-D04D-A41E-61606B8D0B7E}"/>
              </a:ext>
            </a:extLst>
          </p:cNvPr>
          <p:cNvSpPr txBox="1"/>
          <p:nvPr/>
        </p:nvSpPr>
        <p:spPr>
          <a:xfrm>
            <a:off x="7563281" y="6543040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* ITT, Intent to Treat</a:t>
            </a:r>
          </a:p>
          <a:p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38AEAA-35AF-814B-8F64-88617F2FA9E4}"/>
              </a:ext>
            </a:extLst>
          </p:cNvPr>
          <p:cNvCxnSpPr/>
          <p:nvPr/>
        </p:nvCxnSpPr>
        <p:spPr>
          <a:xfrm>
            <a:off x="137879" y="2857500"/>
            <a:ext cx="88652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BFF85D-4870-9648-88A6-C9680FC808E2}"/>
              </a:ext>
            </a:extLst>
          </p:cNvPr>
          <p:cNvSpPr txBox="1"/>
          <p:nvPr/>
        </p:nvSpPr>
        <p:spPr>
          <a:xfrm>
            <a:off x="137878" y="3716531"/>
            <a:ext cx="8749644" cy="7262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7E6B-7059-604F-AEA5-994DF4C7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Rationale for Analysis of Thromboembolic Events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1097D-2224-284D-89AD-D046C5BD2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1929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These findings suggest that in the high risk HF population enrolled in COMMANDER HF: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        -the primary composite was driven by events that were not</a:t>
            </a:r>
          </a:p>
          <a:p>
            <a:pPr marL="0" indent="0">
              <a:buNone/>
            </a:pPr>
            <a:r>
              <a:rPr lang="en-US" dirty="0"/>
              <a:t>         influenced by rivaroxaban 2.5 mg twice daily.</a:t>
            </a:r>
          </a:p>
          <a:p>
            <a:pPr marL="0" indent="0">
              <a:buNone/>
            </a:pPr>
            <a:r>
              <a:rPr lang="en-US" dirty="0"/>
              <a:t>        -an effect of rivaroxaban on thromboembolic events might have</a:t>
            </a:r>
          </a:p>
          <a:p>
            <a:pPr marL="0" indent="0">
              <a:buNone/>
            </a:pPr>
            <a:r>
              <a:rPr lang="en-US" dirty="0"/>
              <a:t>         been masked by the preponderance of events related to</a:t>
            </a:r>
          </a:p>
          <a:p>
            <a:pPr marL="0" indent="0">
              <a:buNone/>
            </a:pPr>
            <a:r>
              <a:rPr lang="en-US" dirty="0"/>
              <a:t>         worsening heart failure.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We postulated that low dose rivaroxaban would be superior to placebo in reducing the risk of thromboembolic  events in patients enrolled in COMMANDER HF.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6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5AB3-7A26-404F-8156-C8AB6515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Composite Thromboembolic Event End-point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FABC3-9E23-1D4A-A9CC-5F4C177F3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 composite endpoint for this </a:t>
            </a:r>
            <a:r>
              <a:rPr lang="en-US" sz="2800" i="1" dirty="0"/>
              <a:t>post-hoc</a:t>
            </a:r>
            <a:r>
              <a:rPr lang="en-US" sz="2800" dirty="0"/>
              <a:t> analysis included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300" dirty="0"/>
              <a:t>- MI</a:t>
            </a:r>
          </a:p>
          <a:p>
            <a:pPr marL="0" indent="0">
              <a:buNone/>
            </a:pPr>
            <a:r>
              <a:rPr lang="en-US" sz="2300" dirty="0"/>
              <a:t>     - ischemic stroke</a:t>
            </a:r>
          </a:p>
          <a:p>
            <a:pPr marL="0" indent="0">
              <a:buNone/>
            </a:pPr>
            <a:r>
              <a:rPr lang="en-US" sz="2300" dirty="0"/>
              <a:t>     - sudden/unwitnessed death</a:t>
            </a:r>
          </a:p>
          <a:p>
            <a:pPr marL="0" indent="0">
              <a:buNone/>
            </a:pPr>
            <a:r>
              <a:rPr lang="en-US" sz="2300" dirty="0"/>
              <a:t>     - pulmonary embolism or symptomatic deep venous thrombosis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All events included in this composite had been pre-defined in the study protocol and were required to fulfill specific criteria which were verified by the sponsor site team.</a:t>
            </a:r>
          </a:p>
        </p:txBody>
      </p:sp>
    </p:spTree>
    <p:extLst>
      <p:ext uri="{BB962C8B-B14F-4D97-AF65-F5344CB8AC3E}">
        <p14:creationId xmlns:p14="http://schemas.microsoft.com/office/powerpoint/2010/main" val="213303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0436-9840-5144-9C70-712FD2CB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4638"/>
            <a:ext cx="8715375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KM Estimates for the </a:t>
            </a:r>
            <a:r>
              <a:rPr lang="en-US" i="1" dirty="0">
                <a:solidFill>
                  <a:srgbClr val="FFFF00"/>
                </a:solidFill>
              </a:rPr>
              <a:t>Post Hoc</a:t>
            </a:r>
            <a:r>
              <a:rPr lang="en-US" dirty="0">
                <a:solidFill>
                  <a:srgbClr val="FFFF00"/>
                </a:solidFill>
              </a:rPr>
              <a:t> Thromboembolic Event Composite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3EF25-5144-421F-B7A6-56A70A9A34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9" y="1548181"/>
            <a:ext cx="7864946" cy="4041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6A1DAB-43C8-4913-9917-CF5ED66800FF}"/>
              </a:ext>
            </a:extLst>
          </p:cNvPr>
          <p:cNvSpPr txBox="1"/>
          <p:nvPr/>
        </p:nvSpPr>
        <p:spPr>
          <a:xfrm>
            <a:off x="6069679" y="2102305"/>
            <a:ext cx="2256503" cy="81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100"/>
              </a:spcBef>
              <a:spcAft>
                <a:spcPts val="5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HR (95% CI)</a:t>
            </a:r>
            <a:endParaRPr lang="fr-FR" sz="1400" b="1" dirty="0">
              <a:solidFill>
                <a:schemeClr val="bg1"/>
              </a:solidFill>
            </a:endParaRPr>
          </a:p>
          <a:p>
            <a:pPr algn="ctr">
              <a:lnSpc>
                <a:spcPct val="107000"/>
              </a:lnSpc>
              <a:spcBef>
                <a:spcPts val="100"/>
              </a:spcBef>
              <a:spcAft>
                <a:spcPts val="50"/>
              </a:spcAft>
            </a:pPr>
            <a:r>
              <a:rPr lang="en-US" sz="1400" b="1" dirty="0">
                <a:solidFill>
                  <a:schemeClr val="bg1"/>
                </a:solidFill>
              </a:rPr>
              <a:t>0.83 (0.72, 0.96) </a:t>
            </a:r>
          </a:p>
          <a:p>
            <a:pPr algn="ctr">
              <a:lnSpc>
                <a:spcPct val="107000"/>
              </a:lnSpc>
              <a:spcBef>
                <a:spcPts val="100"/>
              </a:spcBef>
              <a:spcAft>
                <a:spcPts val="50"/>
              </a:spcAft>
            </a:pPr>
            <a:r>
              <a:rPr lang="en-US" sz="1400" b="1" dirty="0">
                <a:solidFill>
                  <a:schemeClr val="bg1"/>
                </a:solidFill>
              </a:rPr>
              <a:t>p=0.013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6F556-1565-034F-BB42-F0F62AA1E1E1}"/>
              </a:ext>
            </a:extLst>
          </p:cNvPr>
          <p:cNvSpPr txBox="1"/>
          <p:nvPr/>
        </p:nvSpPr>
        <p:spPr>
          <a:xfrm>
            <a:off x="386967" y="5719814"/>
            <a:ext cx="841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Overall, 14.3% of patients experienced a thromboembolic event over a median</a:t>
            </a:r>
          </a:p>
          <a:p>
            <a:r>
              <a:rPr lang="en-US" dirty="0"/>
              <a:t> follow-up of 19.6 months with the event rate of 7.0 and 8.5 per 100 patient years</a:t>
            </a:r>
          </a:p>
          <a:p>
            <a:r>
              <a:rPr lang="en-US" dirty="0"/>
              <a:t> in the rivaroxaban and placebo groups, respectively.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729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BB61-A2B0-584B-8845-1F7C22D2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10" y="4232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Results of the Thromboembolic Event Analysis*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</a:t>
            </a:r>
            <a:endParaRPr lang="en-US" sz="2200" dirty="0">
              <a:solidFill>
                <a:srgbClr val="FFFF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4101F6-50D8-4162-A6EA-BACF8A9B8D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740" y="1664171"/>
          <a:ext cx="8801100" cy="4824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6958">
                  <a:extLst>
                    <a:ext uri="{9D8B030D-6E8A-4147-A177-3AD203B41FA5}">
                      <a16:colId xmlns:a16="http://schemas.microsoft.com/office/drawing/2014/main" val="3914450651"/>
                    </a:ext>
                  </a:extLst>
                </a:gridCol>
                <a:gridCol w="792825">
                  <a:extLst>
                    <a:ext uri="{9D8B030D-6E8A-4147-A177-3AD203B41FA5}">
                      <a16:colId xmlns:a16="http://schemas.microsoft.com/office/drawing/2014/main" val="2336115452"/>
                    </a:ext>
                  </a:extLst>
                </a:gridCol>
                <a:gridCol w="950065">
                  <a:extLst>
                    <a:ext uri="{9D8B030D-6E8A-4147-A177-3AD203B41FA5}">
                      <a16:colId xmlns:a16="http://schemas.microsoft.com/office/drawing/2014/main" val="702585913"/>
                    </a:ext>
                  </a:extLst>
                </a:gridCol>
                <a:gridCol w="792825">
                  <a:extLst>
                    <a:ext uri="{9D8B030D-6E8A-4147-A177-3AD203B41FA5}">
                      <a16:colId xmlns:a16="http://schemas.microsoft.com/office/drawing/2014/main" val="3874307145"/>
                    </a:ext>
                  </a:extLst>
                </a:gridCol>
                <a:gridCol w="1027859">
                  <a:extLst>
                    <a:ext uri="{9D8B030D-6E8A-4147-A177-3AD203B41FA5}">
                      <a16:colId xmlns:a16="http://schemas.microsoft.com/office/drawing/2014/main" val="2735539903"/>
                    </a:ext>
                  </a:extLst>
                </a:gridCol>
                <a:gridCol w="1112273">
                  <a:extLst>
                    <a:ext uri="{9D8B030D-6E8A-4147-A177-3AD203B41FA5}">
                      <a16:colId xmlns:a16="http://schemas.microsoft.com/office/drawing/2014/main" val="141960087"/>
                    </a:ext>
                  </a:extLst>
                </a:gridCol>
                <a:gridCol w="1088295">
                  <a:extLst>
                    <a:ext uri="{9D8B030D-6E8A-4147-A177-3AD203B41FA5}">
                      <a16:colId xmlns:a16="http://schemas.microsoft.com/office/drawing/2014/main" val="4056107844"/>
                    </a:ext>
                  </a:extLst>
                </a:gridCol>
              </a:tblGrid>
              <a:tr h="676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800" b="1" dirty="0">
                          <a:effectLst/>
                        </a:rPr>
                        <a:t>Rivaroxaban (N=2507)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800" b="1" dirty="0">
                          <a:effectLst/>
                        </a:rPr>
                        <a:t>Placebo (N=2515)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800" b="1" dirty="0">
                          <a:effectLst/>
                        </a:rPr>
                        <a:t>Rivaroxaban vs. Placebo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041035"/>
                  </a:ext>
                </a:extLst>
              </a:tr>
              <a:tr h="1215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u="sng" dirty="0">
                          <a:effectLst/>
                        </a:rPr>
                        <a:t>Outcomes</a:t>
                      </a:r>
                      <a:endParaRPr lang="en-US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u="sng" dirty="0">
                          <a:effectLst/>
                        </a:rPr>
                        <a:t>n (%)</a:t>
                      </a:r>
                      <a:endParaRPr lang="en-US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endParaRPr lang="en-US" sz="15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effectLst/>
                        </a:rPr>
                        <a:t>Event Rate/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effectLst/>
                        </a:rPr>
                        <a:t>100 </a:t>
                      </a:r>
                      <a:r>
                        <a:rPr lang="en-US" sz="1500" b="1" u="sng" dirty="0">
                          <a:effectLst/>
                        </a:rPr>
                        <a:t>Patient-</a:t>
                      </a:r>
                      <a:r>
                        <a:rPr lang="en-US" sz="1500" b="1" u="sng" dirty="0" err="1">
                          <a:effectLst/>
                        </a:rPr>
                        <a:t>y</a:t>
                      </a:r>
                      <a:r>
                        <a:rPr lang="en-US" sz="1500" b="1" dirty="0" err="1">
                          <a:effectLst/>
                        </a:rPr>
                        <a:t>r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u="sng" dirty="0">
                          <a:effectLst/>
                        </a:rPr>
                        <a:t>n (%)</a:t>
                      </a:r>
                      <a:endParaRPr lang="en-US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endParaRPr lang="en-US" sz="15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effectLst/>
                        </a:rPr>
                        <a:t>Event Rate/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effectLst/>
                        </a:rPr>
                        <a:t>100 </a:t>
                      </a:r>
                      <a:r>
                        <a:rPr lang="en-US" sz="1500" b="1" u="sng" dirty="0">
                          <a:effectLst/>
                        </a:rPr>
                        <a:t>Patient-</a:t>
                      </a:r>
                      <a:r>
                        <a:rPr lang="en-US" sz="1500" b="1" u="sng" dirty="0" err="1">
                          <a:effectLst/>
                        </a:rPr>
                        <a:t>yr</a:t>
                      </a:r>
                      <a:endParaRPr lang="en-US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endParaRPr lang="en-US" sz="15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endParaRPr lang="en-US" sz="15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effectLst/>
                        </a:rPr>
                        <a:t>Hazard Ratio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effectLst/>
                        </a:rPr>
                        <a:t>(</a:t>
                      </a:r>
                      <a:r>
                        <a:rPr lang="en-US" sz="1500" b="1" u="sng" dirty="0">
                          <a:effectLst/>
                        </a:rPr>
                        <a:t>95% CI)</a:t>
                      </a:r>
                      <a:endParaRPr lang="en-US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u="sng" dirty="0">
                          <a:effectLst/>
                        </a:rPr>
                        <a:t>P Value</a:t>
                      </a:r>
                      <a:endParaRPr lang="en-US" sz="15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 anchor="b"/>
                </a:tc>
                <a:extLst>
                  <a:ext uri="{0D108BD9-81ED-4DB2-BD59-A6C34878D82A}">
                    <a16:rowId xmlns:a16="http://schemas.microsoft.com/office/drawing/2014/main" val="4018819668"/>
                  </a:ext>
                </a:extLst>
              </a:tr>
              <a:tr h="4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Composite of Thromboembolic Events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328 (13.1)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7.0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390 (15.5)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8.5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0.83 (0.72,0.96)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0.013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2763565338"/>
                  </a:ext>
                </a:extLst>
              </a:tr>
              <a:tr h="4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     MI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98 (3.9)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2.1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118 (4.7)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2.5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0.83 (0.63,1.08)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1240367162"/>
                  </a:ext>
                </a:extLst>
              </a:tr>
              <a:tr h="4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     Ischemic Stroke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41 (1.6)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0.9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63 (2.5)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1.3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0.64 (0.43,0.95)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3300964202"/>
                  </a:ext>
                </a:extLst>
              </a:tr>
              <a:tr h="4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     Sudden/Unwitnessed Death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190 (7.6)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4.0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215 (8.5)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4.5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0.88 (0.73,1.07)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2962690202"/>
                  </a:ext>
                </a:extLst>
              </a:tr>
              <a:tr h="4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     Symptomatic PE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11 (0.4)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0.2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9 (0.4)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0.2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1.24 (0.51,2.99)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84521247"/>
                  </a:ext>
                </a:extLst>
              </a:tr>
              <a:tr h="45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     Symptomatic DVT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5 (0.2)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0.1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7 (0.3)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0.1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>
                          <a:effectLst/>
                        </a:rPr>
                        <a:t>0.71 (0.23,2.24)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32848364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B0943B-E69C-6F4D-AB4E-9F6CEF5FD2B9}"/>
              </a:ext>
            </a:extLst>
          </p:cNvPr>
          <p:cNvSpPr txBox="1"/>
          <p:nvPr/>
        </p:nvSpPr>
        <p:spPr>
          <a:xfrm>
            <a:off x="308610" y="6488668"/>
            <a:ext cx="503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*Time to First Occurrence of an Outcome Event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AA2CF-903A-B746-ABE6-E0D1E4D19AD3}"/>
              </a:ext>
            </a:extLst>
          </p:cNvPr>
          <p:cNvSpPr/>
          <p:nvPr/>
        </p:nvSpPr>
        <p:spPr>
          <a:xfrm>
            <a:off x="205740" y="4076418"/>
            <a:ext cx="8801100" cy="24122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5B769-C7AE-3144-AE42-BA02D76A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KM Estimates for MI and Stroke</a:t>
            </a:r>
          </a:p>
        </p:txBody>
      </p:sp>
      <p:pic>
        <p:nvPicPr>
          <p:cNvPr id="8" name="Picture 7" descr="C:\Users\dlapolic\Desktop\JAMA\Supplement\JSR-64435_Ischemic Stroke.bmp">
            <a:extLst>
              <a:ext uri="{FF2B5EF4-FFF2-40B4-BE49-F238E27FC236}">
                <a16:creationId xmlns:a16="http://schemas.microsoft.com/office/drawing/2014/main" id="{E7D4A13F-002C-4EB2-A431-89B25EEA0A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90" y="1417638"/>
            <a:ext cx="4265612" cy="4571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D50488-EC45-D44E-AAE1-544D9D9C3A18}"/>
              </a:ext>
            </a:extLst>
          </p:cNvPr>
          <p:cNvSpPr/>
          <p:nvPr/>
        </p:nvSpPr>
        <p:spPr>
          <a:xfrm>
            <a:off x="6907678" y="2037418"/>
            <a:ext cx="149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HR (95% CI)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0.64 (0.43, 0.95)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07928-198A-4005-A82B-730C87EE9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8" y="1432508"/>
            <a:ext cx="4372335" cy="45568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D5AE07-9A02-41E7-9C8A-AD4B6501173E}"/>
              </a:ext>
            </a:extLst>
          </p:cNvPr>
          <p:cNvSpPr/>
          <p:nvPr/>
        </p:nvSpPr>
        <p:spPr>
          <a:xfrm>
            <a:off x="1823084" y="2037418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HR (95% CI)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0.83 (0.63, 1.08)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6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22171B3-BB8B-4B92-8FA5-5183AA19C796}"/>
              </a:ext>
            </a:extLst>
          </p:cNvPr>
          <p:cNvSpPr txBox="1">
            <a:spLocks/>
          </p:cNvSpPr>
          <p:nvPr/>
        </p:nvSpPr>
        <p:spPr>
          <a:xfrm>
            <a:off x="647504" y="6429755"/>
            <a:ext cx="8134012" cy="30880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AU" sz="750" b="1" dirty="0">
                <a:solidFill>
                  <a:srgbClr val="FFFF00"/>
                </a:solidFill>
              </a:rPr>
            </a:br>
            <a:r>
              <a:rPr lang="en-GB" sz="750" b="1" baseline="30000" dirty="0">
                <a:solidFill>
                  <a:srgbClr val="FFFF00"/>
                </a:solidFill>
              </a:rPr>
              <a:t>1 </a:t>
            </a:r>
            <a:r>
              <a:rPr lang="en-AU" sz="750" b="1" dirty="0" err="1">
                <a:solidFill>
                  <a:srgbClr val="FFFF00"/>
                </a:solidFill>
              </a:rPr>
              <a:t>Zannad</a:t>
            </a:r>
            <a:r>
              <a:rPr lang="en-AU" sz="750" b="1" dirty="0">
                <a:solidFill>
                  <a:srgbClr val="FFFF00"/>
                </a:solidFill>
              </a:rPr>
              <a:t> F et al., N </a:t>
            </a:r>
            <a:r>
              <a:rPr lang="en-AU" sz="750" b="1" dirty="0" err="1">
                <a:solidFill>
                  <a:srgbClr val="FFFF00"/>
                </a:solidFill>
              </a:rPr>
              <a:t>Engl</a:t>
            </a:r>
            <a:r>
              <a:rPr lang="en-AU" sz="750" b="1" dirty="0">
                <a:solidFill>
                  <a:srgbClr val="FFFF00"/>
                </a:solidFill>
              </a:rPr>
              <a:t> J Med 2018</a:t>
            </a:r>
            <a:r>
              <a:rPr lang="en-AU" sz="750" b="1" i="1" dirty="0">
                <a:solidFill>
                  <a:srgbClr val="FFFF00"/>
                </a:solidFill>
              </a:rPr>
              <a:t>; </a:t>
            </a:r>
            <a:r>
              <a:rPr lang="en-US" sz="750" b="1" baseline="30000" dirty="0">
                <a:solidFill>
                  <a:srgbClr val="FFFF00"/>
                </a:solidFill>
              </a:rPr>
              <a:t>2 </a:t>
            </a:r>
            <a:r>
              <a:rPr lang="en-US" sz="8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Korjian</a:t>
            </a:r>
            <a:r>
              <a:rPr lang="en-US" sz="8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 et al </a:t>
            </a:r>
            <a:r>
              <a:rPr lang="en-US" sz="800" dirty="0">
                <a:solidFill>
                  <a:srgbClr val="FFFF00"/>
                </a:solidFill>
              </a:rPr>
              <a:t>Am J </a:t>
            </a:r>
            <a:r>
              <a:rPr lang="en-US" sz="800" dirty="0" err="1">
                <a:solidFill>
                  <a:srgbClr val="FFFF00"/>
                </a:solidFill>
              </a:rPr>
              <a:t>Cardiol</a:t>
            </a:r>
            <a:r>
              <a:rPr lang="en-US" sz="800" dirty="0">
                <a:solidFill>
                  <a:srgbClr val="FFFF00"/>
                </a:solidFill>
              </a:rPr>
              <a:t>. 2018 Sep 7. Published online ahead of print</a:t>
            </a:r>
            <a:r>
              <a:rPr lang="en-AU" sz="750" b="1" dirty="0">
                <a:solidFill>
                  <a:srgbClr val="FFFF00"/>
                </a:solidFill>
              </a:rPr>
              <a:t>; </a:t>
            </a:r>
            <a:r>
              <a:rPr lang="en-US" sz="750" b="1" baseline="30000" dirty="0">
                <a:solidFill>
                  <a:srgbClr val="FFFF00"/>
                </a:solidFill>
              </a:rPr>
              <a:t>3 </a:t>
            </a:r>
            <a:r>
              <a:rPr lang="en-US" sz="750" b="1" dirty="0">
                <a:solidFill>
                  <a:srgbClr val="FFFF00"/>
                </a:solidFill>
              </a:rPr>
              <a:t>Branch KR. COMPASS: low-dose rivaroxaban plus aspirin may benefit patients with chronic CAD, PAD, HF. Presented at Late-breaking Trial IV: Registries, Heart Failure 2018 and World Congress on Acute Heart Failure, Vienna, May 26-29, 2018</a:t>
            </a:r>
            <a:endParaRPr lang="en-AU" sz="750" b="1" dirty="0">
              <a:solidFill>
                <a:srgbClr val="FFFF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FA11A9-1D13-5E45-8900-15489C8D4D6C}"/>
              </a:ext>
            </a:extLst>
          </p:cNvPr>
          <p:cNvSpPr/>
          <p:nvPr/>
        </p:nvSpPr>
        <p:spPr>
          <a:xfrm>
            <a:off x="3790245" y="2021735"/>
            <a:ext cx="134844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350" b="1" dirty="0"/>
              <a:t>Incidence rate</a:t>
            </a:r>
            <a:endParaRPr lang="fr-FR" sz="135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E429EF-39AB-8841-9435-59D1FAE360F9}"/>
              </a:ext>
            </a:extLst>
          </p:cNvPr>
          <p:cNvSpPr/>
          <p:nvPr/>
        </p:nvSpPr>
        <p:spPr>
          <a:xfrm>
            <a:off x="349668" y="4751794"/>
            <a:ext cx="8431848" cy="12874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>
                <a:solidFill>
                  <a:schemeClr val="bg1"/>
                </a:solidFill>
              </a:rPr>
              <a:t>COMMANDER HF enrolled high risk HF patients after recent worsening and HF deaths, rather than deaths mediated by atherothrombotic events, likely contributed to a substantial proportion of all deaths.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Rounded Rectangle 67">
            <a:extLst>
              <a:ext uri="{FF2B5EF4-FFF2-40B4-BE49-F238E27FC236}">
                <a16:creationId xmlns:a16="http://schemas.microsoft.com/office/drawing/2014/main" id="{DFA95CD8-DAFB-46C7-A0A9-A6BCFA674758}"/>
              </a:ext>
            </a:extLst>
          </p:cNvPr>
          <p:cNvSpPr/>
          <p:nvPr/>
        </p:nvSpPr>
        <p:spPr bwMode="auto">
          <a:xfrm>
            <a:off x="164306" y="1342975"/>
            <a:ext cx="2541546" cy="595121"/>
          </a:xfrm>
          <a:prstGeom prst="round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1350" b="1" dirty="0">
                <a:solidFill>
                  <a:schemeClr val="bg1"/>
                </a:solidFill>
              </a:rPr>
              <a:t>COMMANDER HF</a:t>
            </a:r>
            <a:r>
              <a:rPr lang="en-GB" sz="1350" b="1" baseline="300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AU" sz="1350" b="1" dirty="0">
                <a:solidFill>
                  <a:schemeClr val="bg1"/>
                </a:solidFill>
              </a:rPr>
              <a:t>Post HF hospitalization</a:t>
            </a:r>
            <a:endParaRPr lang="en-AU" sz="135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42988-2B83-4BAC-8606-3A34BCBC0A59}"/>
              </a:ext>
            </a:extLst>
          </p:cNvPr>
          <p:cNvSpPr txBox="1"/>
          <p:nvPr/>
        </p:nvSpPr>
        <p:spPr>
          <a:xfrm>
            <a:off x="3167773" y="4245262"/>
            <a:ext cx="25472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* 86.7% of patients received DAPT at baseline, while 13.3% received ASA alone at baseline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3FF93-7DE4-4156-8C6C-C21DC44DF79C}"/>
              </a:ext>
            </a:extLst>
          </p:cNvPr>
          <p:cNvSpPr txBox="1"/>
          <p:nvPr/>
        </p:nvSpPr>
        <p:spPr>
          <a:xfrm>
            <a:off x="79096" y="4248722"/>
            <a:ext cx="24712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* 34.8</a:t>
            </a:r>
            <a:r>
              <a:rPr lang="en-US" sz="675" dirty="0"/>
              <a:t>% of patients received DAPT at baseline, while 93.1% received ASA alone at baseline</a:t>
            </a:r>
          </a:p>
        </p:txBody>
      </p:sp>
      <p:sp>
        <p:nvSpPr>
          <p:cNvPr id="22" name="Rounded Rectangle 67">
            <a:extLst>
              <a:ext uri="{FF2B5EF4-FFF2-40B4-BE49-F238E27FC236}">
                <a16:creationId xmlns:a16="http://schemas.microsoft.com/office/drawing/2014/main" id="{DDCCBD8F-5996-4754-8DEA-9C20E4A9F3A1}"/>
              </a:ext>
            </a:extLst>
          </p:cNvPr>
          <p:cNvSpPr/>
          <p:nvPr/>
        </p:nvSpPr>
        <p:spPr bwMode="auto">
          <a:xfrm>
            <a:off x="6438148" y="1342975"/>
            <a:ext cx="2541546" cy="595121"/>
          </a:xfrm>
          <a:prstGeom prst="round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COMPASS</a:t>
            </a:r>
            <a:r>
              <a:rPr lang="en-US" sz="1350" b="1" baseline="30000" dirty="0">
                <a:solidFill>
                  <a:schemeClr val="bg1"/>
                </a:solidFill>
              </a:rPr>
              <a:t>3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350" b="1" dirty="0">
                <a:solidFill>
                  <a:schemeClr val="bg1"/>
                </a:solidFill>
              </a:rPr>
              <a:t>Chronic Stable HF subgroup</a:t>
            </a:r>
            <a:endParaRPr lang="en-AU" sz="1350" b="1" baseline="30000" dirty="0">
              <a:solidFill>
                <a:schemeClr val="bg1"/>
              </a:solidFill>
            </a:endParaRPr>
          </a:p>
        </p:txBody>
      </p:sp>
      <p:sp>
        <p:nvSpPr>
          <p:cNvPr id="23" name="Rounded Rectangle 67">
            <a:extLst>
              <a:ext uri="{FF2B5EF4-FFF2-40B4-BE49-F238E27FC236}">
                <a16:creationId xmlns:a16="http://schemas.microsoft.com/office/drawing/2014/main" id="{3BA84CD6-5DC2-42F8-BCDD-2DF2CAD6A848}"/>
              </a:ext>
            </a:extLst>
          </p:cNvPr>
          <p:cNvSpPr/>
          <p:nvPr/>
        </p:nvSpPr>
        <p:spPr bwMode="auto">
          <a:xfrm>
            <a:off x="3301227" y="1342976"/>
            <a:ext cx="2541546" cy="595121"/>
          </a:xfrm>
          <a:prstGeom prst="round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ATLAS (HF Subgroup)</a:t>
            </a:r>
            <a:r>
              <a:rPr lang="en-US" sz="1350" b="1" baseline="30000" dirty="0">
                <a:solidFill>
                  <a:schemeClr val="bg1"/>
                </a:solidFill>
              </a:rPr>
              <a:t>2</a:t>
            </a:r>
            <a:r>
              <a:rPr lang="en-US" sz="1350" b="1" dirty="0">
                <a:solidFill>
                  <a:schemeClr val="bg1"/>
                </a:solidFill>
              </a:rPr>
              <a:t> History of CHF at Randomization</a:t>
            </a:r>
            <a:endParaRPr lang="en-AU" sz="1350" b="1" baseline="30000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E0FD98E-DB1E-488B-8926-EC8A35E0640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0" y="2330392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319D040-F9B4-4DF2-A503-B1A363CC779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57501" y="2326362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797B185-4720-461D-AF39-CEE968006FD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15002" y="2360851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CFC4325-336F-4BA9-A16E-DA42674738C9}"/>
              </a:ext>
            </a:extLst>
          </p:cNvPr>
          <p:cNvSpPr txBox="1"/>
          <p:nvPr/>
        </p:nvSpPr>
        <p:spPr>
          <a:xfrm>
            <a:off x="6025274" y="4112837"/>
            <a:ext cx="24712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ITT</a:t>
            </a:r>
            <a:endParaRPr lang="en-US" sz="675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A49B40-6D27-4E96-98E0-2AB224A6CF20}"/>
              </a:ext>
            </a:extLst>
          </p:cNvPr>
          <p:cNvSpPr txBox="1"/>
          <p:nvPr/>
        </p:nvSpPr>
        <p:spPr>
          <a:xfrm>
            <a:off x="3170310" y="4112837"/>
            <a:ext cx="24712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/>
              <a:t>mITT</a:t>
            </a:r>
            <a:r>
              <a:rPr lang="en-US" sz="600" dirty="0"/>
              <a:t> </a:t>
            </a:r>
            <a:endParaRPr lang="en-US" sz="675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8A4B6-2B45-42E4-B57A-C4C46CF7DF36}"/>
              </a:ext>
            </a:extLst>
          </p:cNvPr>
          <p:cNvSpPr txBox="1"/>
          <p:nvPr/>
        </p:nvSpPr>
        <p:spPr>
          <a:xfrm>
            <a:off x="281713" y="4102610"/>
            <a:ext cx="24712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ITT up to GTED</a:t>
            </a:r>
            <a:endParaRPr lang="en-US" sz="675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4BE0D0-7AA0-7B41-AD64-B39F2FE6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68" y="1581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Comparing HF Patient Outcomes Between Rivaroxaban Trials</a:t>
            </a:r>
          </a:p>
        </p:txBody>
      </p:sp>
    </p:spTree>
    <p:extLst>
      <p:ext uri="{BB962C8B-B14F-4D97-AF65-F5344CB8AC3E}">
        <p14:creationId xmlns:p14="http://schemas.microsoft.com/office/powerpoint/2010/main" val="41204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BD01-9B66-F941-BD23-2D76A619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06570-91BD-0D4D-BF5F-CED8B0D9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3051"/>
            <a:ext cx="8229600" cy="4069080"/>
          </a:xfrm>
        </p:spPr>
        <p:txBody>
          <a:bodyPr>
            <a:noAutofit/>
          </a:bodyPr>
          <a:lstStyle/>
          <a:p>
            <a:r>
              <a:rPr lang="en-US" sz="2400" dirty="0"/>
              <a:t>Although all of the components of the thrombotic composite had been pre-defined, this was a </a:t>
            </a:r>
            <a:r>
              <a:rPr lang="en-US" sz="2400" i="1" dirty="0"/>
              <a:t>post hoc</a:t>
            </a:r>
            <a:r>
              <a:rPr lang="en-US" sz="2400" dirty="0"/>
              <a:t> analysis.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Endpoints were not adjudicated by an independent events committee.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COMMANDER HF enrolled patients with reduced EF and the effect of rivaroxaban on thromboembolic events in a </a:t>
            </a:r>
            <a:r>
              <a:rPr lang="en-US" sz="2400" dirty="0" err="1"/>
              <a:t>HFpEF</a:t>
            </a:r>
            <a:r>
              <a:rPr lang="en-US" sz="2400" dirty="0"/>
              <a:t> population is unknown.</a:t>
            </a:r>
          </a:p>
        </p:txBody>
      </p:sp>
    </p:spTree>
    <p:extLst>
      <p:ext uri="{BB962C8B-B14F-4D97-AF65-F5344CB8AC3E}">
        <p14:creationId xmlns:p14="http://schemas.microsoft.com/office/powerpoint/2010/main" val="1988791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44731-DEF7-D540-A518-8F523F2C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C03A4-68D0-2243-A5EA-8481C3DE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Thromboembolic events, while not the major source of morbidity and mortality in COMMANDER HF, occurred commonly during follow-up. 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In this </a:t>
            </a:r>
            <a:r>
              <a:rPr lang="en-US" sz="2800" i="1" dirty="0"/>
              <a:t>post-hoc </a:t>
            </a:r>
            <a:r>
              <a:rPr lang="en-US" sz="2800" dirty="0"/>
              <a:t>analysis, rivaroxaban reduced risk of thromboembolic events compared to placebo.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3698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EB36-AFF6-A742-8746-A384D8D8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4761E-0AF4-7244-90C9-7EE59787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The findings of this </a:t>
            </a:r>
            <a:r>
              <a:rPr lang="en-US" sz="2600" i="1" dirty="0"/>
              <a:t>post hoc </a:t>
            </a:r>
            <a:r>
              <a:rPr lang="en-US" sz="2600" dirty="0"/>
              <a:t>analysis support the possibility that low-dose rivaroxaban may reduce the risk of thromboembolic events in HF patients.  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However, confirmation of these results by a prospective trial is required in order to establish a role for low dose rivaroxaban in treating HF patients.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9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5876" y="829014"/>
            <a:ext cx="6572250" cy="39241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Oversight Committees of COMMANDER HF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060" y="1907716"/>
            <a:ext cx="4493941" cy="2936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Steering Committee Members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Faiez Zannad, </a:t>
            </a:r>
            <a:r>
              <a:rPr lang="en-US" sz="1600" dirty="0"/>
              <a:t>Barry Greenberg, Co-Chairs</a:t>
            </a:r>
          </a:p>
          <a:p>
            <a:r>
              <a:rPr lang="fr-FR" sz="1600" dirty="0"/>
              <a:t>Stefan D. Anker,  William M. Byra, John G.F. Cleland,  Mihai Gheorghiade (</a:t>
            </a:r>
            <a:r>
              <a:rPr lang="fr-FR" sz="1600" dirty="0" err="1"/>
              <a:t>deceased</a:t>
            </a:r>
            <a:r>
              <a:rPr lang="fr-FR" sz="1600" dirty="0"/>
              <a:t>), Carolyn S.P. Lam, Mandeep R. Mehra, James Neaton, Dirk J. van Veldhuisen</a:t>
            </a:r>
          </a:p>
          <a:p>
            <a:pPr marL="0" indent="0">
              <a:buNone/>
            </a:pPr>
            <a:endParaRPr lang="fr-FR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49C58FB-F903-C044-972A-31D98F350ECC}"/>
              </a:ext>
            </a:extLst>
          </p:cNvPr>
          <p:cNvSpPr txBox="1">
            <a:spLocks/>
          </p:cNvSpPr>
          <p:nvPr/>
        </p:nvSpPr>
        <p:spPr>
          <a:xfrm>
            <a:off x="4917409" y="1907716"/>
            <a:ext cx="4092499" cy="2936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Independent Data Monitoring Committee Members</a:t>
            </a:r>
          </a:p>
          <a:p>
            <a:pPr marL="0" indent="0" algn="ctr">
              <a:buNone/>
            </a:pPr>
            <a:endParaRPr lang="en-US" sz="1400" b="1" dirty="0"/>
          </a:p>
          <a:p>
            <a:r>
              <a:rPr lang="en-US" sz="1600" dirty="0"/>
              <a:t>W. Douglas Weaver, Henry J. </a:t>
            </a:r>
            <a:r>
              <a:rPr lang="en-US" sz="1600" dirty="0" err="1"/>
              <a:t>Dargie</a:t>
            </a:r>
            <a:r>
              <a:rPr lang="en-US" sz="1600" dirty="0"/>
              <a:t>, Marc </a:t>
            </a:r>
            <a:r>
              <a:rPr lang="en-US" sz="1600" dirty="0" err="1"/>
              <a:t>Klapholz</a:t>
            </a:r>
            <a:r>
              <a:rPr lang="en-US" sz="1600" dirty="0"/>
              <a:t>, Bertram Pitt, Stuart J. Pocock, Yoshihiko Seino</a:t>
            </a:r>
          </a:p>
          <a:p>
            <a:endParaRPr lang="en-US" sz="1350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CA7C03B-FA2B-2E4E-BAF7-2799D1008BAC}"/>
              </a:ext>
            </a:extLst>
          </p:cNvPr>
          <p:cNvSpPr txBox="1">
            <a:spLocks/>
          </p:cNvSpPr>
          <p:nvPr/>
        </p:nvSpPr>
        <p:spPr>
          <a:xfrm>
            <a:off x="548641" y="5106934"/>
            <a:ext cx="8229600" cy="1325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dirty="0"/>
              <a:t>The </a:t>
            </a:r>
            <a:r>
              <a:rPr lang="fr-FR" sz="1600" dirty="0" err="1"/>
              <a:t>study</a:t>
            </a:r>
            <a:r>
              <a:rPr lang="fr-FR" sz="1600" dirty="0"/>
              <a:t> </a:t>
            </a:r>
            <a:r>
              <a:rPr lang="fr-FR" sz="1600" dirty="0" err="1"/>
              <a:t>was</a:t>
            </a:r>
            <a:r>
              <a:rPr lang="fr-FR" sz="1600" dirty="0"/>
              <a:t> </a:t>
            </a:r>
            <a:r>
              <a:rPr lang="fr-FR" sz="1600" dirty="0" err="1"/>
              <a:t>supported</a:t>
            </a:r>
            <a:r>
              <a:rPr lang="fr-FR" sz="1600" dirty="0"/>
              <a:t> by Janssen.</a:t>
            </a:r>
          </a:p>
          <a:p>
            <a:pPr marL="0" indent="0" algn="ctr">
              <a:buNone/>
            </a:pPr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thank</a:t>
            </a:r>
            <a:r>
              <a:rPr lang="fr-FR" sz="1600" dirty="0"/>
              <a:t> all the patients, </a:t>
            </a:r>
            <a:r>
              <a:rPr lang="fr-FR" sz="1600" dirty="0" err="1"/>
              <a:t>investigators</a:t>
            </a:r>
            <a:r>
              <a:rPr lang="fr-FR" sz="1600" dirty="0"/>
              <a:t> and site staff for </a:t>
            </a:r>
            <a:r>
              <a:rPr lang="fr-FR" sz="1600" dirty="0" err="1"/>
              <a:t>participating</a:t>
            </a:r>
            <a:r>
              <a:rPr lang="fr-FR" sz="1600" dirty="0"/>
              <a:t> in </a:t>
            </a:r>
            <a:r>
              <a:rPr lang="fr-FR" sz="1600" dirty="0" err="1"/>
              <a:t>this</a:t>
            </a:r>
            <a:r>
              <a:rPr lang="fr-FR" sz="1600" dirty="0"/>
              <a:t> trial.</a:t>
            </a:r>
          </a:p>
        </p:txBody>
      </p:sp>
    </p:spTree>
    <p:extLst>
      <p:ext uri="{BB962C8B-B14F-4D97-AF65-F5344CB8AC3E}">
        <p14:creationId xmlns:p14="http://schemas.microsoft.com/office/powerpoint/2010/main" val="4053757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7090CB-6C60-4AE9-8D28-63A4C841F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93046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09" y="511222"/>
            <a:ext cx="7984273" cy="66941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Principal Safety Outcome 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(Safety, On-Treatment)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>
          <a:xfrm>
            <a:off x="4078432" y="5600701"/>
            <a:ext cx="685800" cy="150019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E879676-5A55-49DA-BD62-5170948FB2F4}" type="slidenum">
              <a:rPr lang="en-US" sz="900">
                <a:solidFill>
                  <a:srgbClr val="505050"/>
                </a:solidFill>
                <a:latin typeface="Verdana"/>
                <a:ea typeface="ＭＳ Ｐゴシック" pitchFamily="34" charset="-128"/>
              </a:rPr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900" dirty="0">
              <a:solidFill>
                <a:srgbClr val="505050"/>
              </a:solidFill>
              <a:latin typeface="Verdana"/>
              <a:ea typeface="ＭＳ Ｐゴシック" pitchFamily="34" charset="-128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715F235-61EF-8445-BC76-148131D1A9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3746" y="1661533"/>
          <a:ext cx="8229600" cy="4828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6695">
                  <a:extLst>
                    <a:ext uri="{9D8B030D-6E8A-4147-A177-3AD203B41FA5}">
                      <a16:colId xmlns:a16="http://schemas.microsoft.com/office/drawing/2014/main" val="186411940"/>
                    </a:ext>
                  </a:extLst>
                </a:gridCol>
                <a:gridCol w="871040">
                  <a:extLst>
                    <a:ext uri="{9D8B030D-6E8A-4147-A177-3AD203B41FA5}">
                      <a16:colId xmlns:a16="http://schemas.microsoft.com/office/drawing/2014/main" val="4150535740"/>
                    </a:ext>
                  </a:extLst>
                </a:gridCol>
                <a:gridCol w="792004">
                  <a:extLst>
                    <a:ext uri="{9D8B030D-6E8A-4147-A177-3AD203B41FA5}">
                      <a16:colId xmlns:a16="http://schemas.microsoft.com/office/drawing/2014/main" val="594263932"/>
                    </a:ext>
                  </a:extLst>
                </a:gridCol>
                <a:gridCol w="950076">
                  <a:extLst>
                    <a:ext uri="{9D8B030D-6E8A-4147-A177-3AD203B41FA5}">
                      <a16:colId xmlns:a16="http://schemas.microsoft.com/office/drawing/2014/main" val="2725924006"/>
                    </a:ext>
                  </a:extLst>
                </a:gridCol>
                <a:gridCol w="950076">
                  <a:extLst>
                    <a:ext uri="{9D8B030D-6E8A-4147-A177-3AD203B41FA5}">
                      <a16:colId xmlns:a16="http://schemas.microsoft.com/office/drawing/2014/main" val="3258041616"/>
                    </a:ext>
                  </a:extLst>
                </a:gridCol>
                <a:gridCol w="1416058">
                  <a:extLst>
                    <a:ext uri="{9D8B030D-6E8A-4147-A177-3AD203B41FA5}">
                      <a16:colId xmlns:a16="http://schemas.microsoft.com/office/drawing/2014/main" val="1653033254"/>
                    </a:ext>
                  </a:extLst>
                </a:gridCol>
                <a:gridCol w="793651">
                  <a:extLst>
                    <a:ext uri="{9D8B030D-6E8A-4147-A177-3AD203B41FA5}">
                      <a16:colId xmlns:a16="http://schemas.microsoft.com/office/drawing/2014/main" val="2085986678"/>
                    </a:ext>
                  </a:extLst>
                </a:gridCol>
              </a:tblGrid>
              <a:tr h="677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Rivaroxaban 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Placebo 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Rivaroxaban vs. Placebo  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fr-FR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value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1573544"/>
                  </a:ext>
                </a:extLst>
              </a:tr>
              <a:tr h="42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N=2499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N=2509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9487457"/>
                  </a:ext>
                </a:extLst>
              </a:tr>
              <a:tr h="282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Principal safety (composite)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   18 ( 0.7)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0.44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23 ( 0.9)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0.55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0.80 ( 0.43, 1.49)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0.484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4360606"/>
                  </a:ext>
                </a:extLst>
              </a:tr>
              <a:tr h="282987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Fatal bleeding 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 9 ( 0.4)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0.22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    9 ( 0.4)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0.22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1.03 ( 0.41, 2.59)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0.951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09059159"/>
                  </a:ext>
                </a:extLst>
              </a:tr>
              <a:tr h="878932">
                <a:tc>
                  <a:txBody>
                    <a:bodyPr/>
                    <a:lstStyle/>
                    <a:p>
                      <a:pPr marL="9144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Bleeding in critical space with potential for permanent disability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   13 ( 0.5)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0.32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   20 ( 0.8)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0.48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0.67 ( 0.33, 1.34)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0.253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7409023"/>
                  </a:ext>
                </a:extLst>
              </a:tr>
              <a:tr h="282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2058256"/>
                  </a:ext>
                </a:extLst>
              </a:tr>
              <a:tr h="282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ISTH major bleeding</a:t>
                      </a:r>
                      <a:endParaRPr lang="fr-F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   82 ( 3.3)</a:t>
                      </a:r>
                      <a:endParaRPr lang="fr-F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2.04</a:t>
                      </a:r>
                      <a:endParaRPr lang="fr-F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effectLst/>
                        </a:rPr>
                        <a:t>   50 ( 2.0)</a:t>
                      </a:r>
                      <a:endParaRPr lang="fr-FR" sz="1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1.21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1.68 ( 1.18, 2.39)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0.003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6894543"/>
                  </a:ext>
                </a:extLst>
              </a:tr>
              <a:tr h="282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ISTH: HGB decreases ≥ 2g/dL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55 ( 2.2)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1.37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30 ( 1.2)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0.73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1.87 ( 1.20, 2.91)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0.005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1562890"/>
                  </a:ext>
                </a:extLst>
              </a:tr>
              <a:tr h="282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ISTH: transfusions ≥ 2 Units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31 ( 1.2)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0.77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18 ( 0.7)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0.43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1.74 ( 0.98, 3.12)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0.058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1160031"/>
                  </a:ext>
                </a:extLst>
              </a:tr>
              <a:tr h="282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ISTH: critical bleeding sites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25 ( 1.0)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0.62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23 ( 0.9)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0.56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1.12 ( 0.63, 1.97)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0.699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99483773"/>
                  </a:ext>
                </a:extLst>
              </a:tr>
              <a:tr h="282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ISTH: fatal outcome 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 3 ( 0.1)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0.07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 7 ( 0.3)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0.17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0.45 ( 0.12, 1.72)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0.228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4212856"/>
                  </a:ext>
                </a:extLst>
              </a:tr>
              <a:tr h="580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Bleeding requiring hospitalization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61 ( 2.4)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1.52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   48 ( 1.9)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1.16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>
                          <a:effectLst/>
                        </a:rPr>
                        <a:t>1.30 ( 0.89, 1.90)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200" b="1" dirty="0">
                          <a:effectLst/>
                        </a:rPr>
                        <a:t>0.170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583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98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5B769-C7AE-3144-AE42-BA02D76A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26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KM Estimates for the Thromboembolic Event Composite Excluding Sudden/Unwitnessed Deaths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C7BF80-A9B5-4314-954D-B60CAEB3E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92" y="1417638"/>
            <a:ext cx="8078681" cy="50657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38C603-29E8-47B0-BBC3-F5D15936C2D6}"/>
              </a:ext>
            </a:extLst>
          </p:cNvPr>
          <p:cNvSpPr/>
          <p:nvPr/>
        </p:nvSpPr>
        <p:spPr>
          <a:xfrm>
            <a:off x="6439048" y="2299028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HR (95% CI)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0.80 (0.64, 0.98)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7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A0EA-7DC3-034B-8DF1-5293983C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COMMANDER-HF Patient Baseline Characteristics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03FDBB-6E82-4A8A-A34A-300156245C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1501458"/>
          <a:ext cx="8229600" cy="5068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9570">
                  <a:extLst>
                    <a:ext uri="{9D8B030D-6E8A-4147-A177-3AD203B41FA5}">
                      <a16:colId xmlns:a16="http://schemas.microsoft.com/office/drawing/2014/main" val="1798217002"/>
                    </a:ext>
                  </a:extLst>
                </a:gridCol>
                <a:gridCol w="1375410">
                  <a:extLst>
                    <a:ext uri="{9D8B030D-6E8A-4147-A177-3AD203B41FA5}">
                      <a16:colId xmlns:a16="http://schemas.microsoft.com/office/drawing/2014/main" val="268342876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76102481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4085979830"/>
                    </a:ext>
                  </a:extLst>
                </a:gridCol>
              </a:tblGrid>
              <a:tr h="41626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b="1" dirty="0">
                          <a:effectLst/>
                        </a:rPr>
                        <a:t>Characteristic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b="1" dirty="0">
                          <a:effectLst/>
                        </a:rPr>
                        <a:t>Rivaroxaban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b="1" dirty="0">
                          <a:effectLst/>
                        </a:rPr>
                        <a:t>(N=2507)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b="1">
                          <a:effectLst/>
                        </a:rPr>
                        <a:t>Placebo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b="1">
                          <a:effectLst/>
                        </a:rPr>
                        <a:t>(N=2515)</a:t>
                      </a:r>
                      <a:endParaRPr lang="en-US" sz="13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b="1" dirty="0">
                          <a:effectLst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b="1" dirty="0">
                          <a:effectLst/>
                        </a:rPr>
                        <a:t>(N=5022)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0320907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Age — </a:t>
                      </a:r>
                      <a:r>
                        <a:rPr lang="en-US" sz="1300" dirty="0" err="1">
                          <a:effectLst/>
                        </a:rPr>
                        <a:t>yr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66.51±10.07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66.28±10.27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66.40±10.17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846819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Female sex — no. (%)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551 (22.0)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599 (23.8)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1150 (22.9)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106379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White Race — no. (%)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2063 (82.3)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2065 (82.1)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4128 (82.2)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008660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Medical history — no. (%)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494142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     Myocardial infarction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1911 (76.2)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1892 (75.2)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3803 (75.7)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940488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     Stroke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208 ( 8.3)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245 ( 9.7)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453 ( 9.0)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883911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     Hypertension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1897 (75.7)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1886 (75.0)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3783 (75.3)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174767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     Diabetes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1024 (40.8)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1028 (40.9)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2052 (40.9)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6589285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Clinical features of heart failure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673663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     BNP (</a:t>
                      </a:r>
                      <a:r>
                        <a:rPr lang="en-US" sz="1300" dirty="0" err="1">
                          <a:effectLst/>
                        </a:rPr>
                        <a:t>pg</a:t>
                      </a:r>
                      <a:r>
                        <a:rPr lang="en-US" sz="1300" dirty="0">
                          <a:effectLst/>
                        </a:rPr>
                        <a:t>/mL)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702.0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695.5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696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647951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     NT-proBNP(</a:t>
                      </a:r>
                      <a:r>
                        <a:rPr lang="en-US" sz="1300" dirty="0" err="1">
                          <a:effectLst/>
                        </a:rPr>
                        <a:t>pg</a:t>
                      </a:r>
                      <a:r>
                        <a:rPr lang="en-US" sz="1300" dirty="0">
                          <a:effectLst/>
                        </a:rPr>
                        <a:t>/mL)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2840.0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2900.0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2849.5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7002999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     D-dimer (</a:t>
                      </a:r>
                      <a:r>
                        <a:rPr lang="en-US" sz="1300" dirty="0" err="1">
                          <a:effectLst/>
                        </a:rPr>
                        <a:t>ug</a:t>
                      </a:r>
                      <a:r>
                        <a:rPr lang="en-US" sz="1300" dirty="0">
                          <a:effectLst/>
                        </a:rPr>
                        <a:t>/L)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360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360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360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372526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     Median Ejection fraction (IQR) (%)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35 (28-38)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34 (27-38)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34 (28-38)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6395198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New York Heart Association classification — no. (%)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838705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     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80 ( 3.2)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69 ( 2.7)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149 ( 3.0)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930523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     II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1122 (44.8)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1096 (43.6)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2218 (44.2)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316104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     III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1208 (48.2)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1254 (49.9)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2462 (49.0)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180811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     IV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96 ( 3.8)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96 ( 3.8)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192 ( 3.8)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832498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Therapies at baseline — no. (%)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9114803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     Aspirin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2329 (92.9)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2346 (93.3)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4675 (93.1)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151240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     Thienopyridine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1043 (41.6)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972 (38.6)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2015 (40.1)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131725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     Dual antiplatelet therapy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907 (36.2)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839 (33.4)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1746 (34.8)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609088"/>
                  </a:ext>
                </a:extLst>
              </a:tr>
              <a:tr h="1910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     Cardiac devices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345 (13.8)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>
                          <a:effectLst/>
                        </a:rPr>
                        <a:t>316 (12.6)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300" dirty="0">
                          <a:effectLst/>
                        </a:rPr>
                        <a:t>661 (13.2)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314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44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BB61-A2B0-584B-8845-1F7C22D2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Time to First Occurrence of an Outcome Event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4101F6-50D8-4162-A6EA-BACF8A9B8D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1736" y="1535073"/>
          <a:ext cx="8497940" cy="5048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6691">
                  <a:extLst>
                    <a:ext uri="{9D8B030D-6E8A-4147-A177-3AD203B41FA5}">
                      <a16:colId xmlns:a16="http://schemas.microsoft.com/office/drawing/2014/main" val="3914450651"/>
                    </a:ext>
                  </a:extLst>
                </a:gridCol>
                <a:gridCol w="814103">
                  <a:extLst>
                    <a:ext uri="{9D8B030D-6E8A-4147-A177-3AD203B41FA5}">
                      <a16:colId xmlns:a16="http://schemas.microsoft.com/office/drawing/2014/main" val="2336115452"/>
                    </a:ext>
                  </a:extLst>
                </a:gridCol>
                <a:gridCol w="975563">
                  <a:extLst>
                    <a:ext uri="{9D8B030D-6E8A-4147-A177-3AD203B41FA5}">
                      <a16:colId xmlns:a16="http://schemas.microsoft.com/office/drawing/2014/main" val="702585913"/>
                    </a:ext>
                  </a:extLst>
                </a:gridCol>
                <a:gridCol w="814103">
                  <a:extLst>
                    <a:ext uri="{9D8B030D-6E8A-4147-A177-3AD203B41FA5}">
                      <a16:colId xmlns:a16="http://schemas.microsoft.com/office/drawing/2014/main" val="3874307145"/>
                    </a:ext>
                  </a:extLst>
                </a:gridCol>
                <a:gridCol w="1055444">
                  <a:extLst>
                    <a:ext uri="{9D8B030D-6E8A-4147-A177-3AD203B41FA5}">
                      <a16:colId xmlns:a16="http://schemas.microsoft.com/office/drawing/2014/main" val="2735539903"/>
                    </a:ext>
                  </a:extLst>
                </a:gridCol>
                <a:gridCol w="1142123">
                  <a:extLst>
                    <a:ext uri="{9D8B030D-6E8A-4147-A177-3AD203B41FA5}">
                      <a16:colId xmlns:a16="http://schemas.microsoft.com/office/drawing/2014/main" val="141960087"/>
                    </a:ext>
                  </a:extLst>
                </a:gridCol>
                <a:gridCol w="769913">
                  <a:extLst>
                    <a:ext uri="{9D8B030D-6E8A-4147-A177-3AD203B41FA5}">
                      <a16:colId xmlns:a16="http://schemas.microsoft.com/office/drawing/2014/main" val="4056107844"/>
                    </a:ext>
                  </a:extLst>
                </a:gridCol>
              </a:tblGrid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Rivaroxaban (N=2507)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Placebo (N=2515)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Rivaroxaban vs. Placebo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041035"/>
                  </a:ext>
                </a:extLst>
              </a:tr>
              <a:tr h="470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Outcomes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n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Event Rate/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100 Patient-yr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n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Event Rate/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100 Patient-yr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Hazard Ratio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(95% CI)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P 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 anchor="b"/>
                </a:tc>
                <a:extLst>
                  <a:ext uri="{0D108BD9-81ED-4DB2-BD59-A6C34878D82A}">
                    <a16:rowId xmlns:a16="http://schemas.microsoft.com/office/drawing/2014/main" val="4018819668"/>
                  </a:ext>
                </a:extLst>
              </a:tr>
              <a:tr h="470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COMMANDER HF Primary Endpoint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(Composite of ACM/MI/Stroke)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626 (25.0)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13.4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658 (26.2)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14.3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0.94 (0.84, 1.05)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397918042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ACM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546 (21.8)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556 (22.1)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11.6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0.98 (0.87,1.10)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4276704528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MI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98 (3.9)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118 (4.7)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0.83 (0.63,1.08)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3396559918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Stroke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51 (2.0)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1.1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76 (3.0)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0.66 (0.47, 0.95)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1561335154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Composite of Thromboembolic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328 (13.1)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7.0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390 (15.5)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0.83 (0.72,0.96)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2763565338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MI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98 (3.9)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2.1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118 (4.7)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0.83 (0.63,1.08)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1240367162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Ischemic Stroke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41 (1.6)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0.9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63 (2.5)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0.64 (0.43,0.95)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3300964202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Sudden/Unwitnessed Death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190 (7.6)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4.0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215 (8.5)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0.88 (0.73,1.07)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2962690202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Symptomatic 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11 (0.4)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9 (0.4)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1.24 (0.51,2.99)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84521247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Symptomatic DVT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5 (0.2)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7 (0.3)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0.71 (0.23,2.24)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3284836402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Composite of Non-Thromboembolic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363 (14.5)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7.6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346 (13.8)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7.2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1.05 (0.91,1.22)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375643950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Death Other Than CV Death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93 (3.7)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80 (3.2)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1.7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1.16 (0.86,1.57)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2764779362"/>
                  </a:ext>
                </a:extLst>
              </a:tr>
              <a:tr h="470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CV Death Other Than Sudden/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Unwitnessed Death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263 (10.5)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261 (10.4)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5.5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1.01 (0.85,1.19)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2087462091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Non-Ischemic Stroke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11 (0.4)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13 (0.5)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0.85 (0.38,1.90)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1034127635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Composite of CV Death, MI or Stroke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537 (21.4)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584 (23.2)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12.7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0.91 (0.81,1.02)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0.11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391287989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CV Death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453 (18.1)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9.5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476 (18.9)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0.95 (0.84,1.08)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1846338109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MI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98 (3.9)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2.1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118 (4.7)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0.83 (0.63,1.08)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2195730732"/>
                  </a:ext>
                </a:extLst>
              </a:tr>
              <a:tr h="2138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     Stroke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51 (2.0)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76 (3.0)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>
                          <a:effectLst/>
                        </a:rPr>
                        <a:t>1.6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0.66 (0.47,0.95)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1" marR="0" marT="0" marB="0"/>
                </a:tc>
                <a:extLst>
                  <a:ext uri="{0D108BD9-81ED-4DB2-BD59-A6C34878D82A}">
                    <a16:rowId xmlns:a16="http://schemas.microsoft.com/office/drawing/2014/main" val="2302400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65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Background for COMMANDER HF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08965"/>
            <a:ext cx="8229600" cy="4343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500" dirty="0"/>
              <a:t>Rates of readmission and death following an episode of worsening chronic heart failure (HF) remain high.</a:t>
            </a:r>
            <a:r>
              <a:rPr lang="en-US" sz="3500" baseline="30000" dirty="0"/>
              <a:t>1,2 </a:t>
            </a:r>
            <a:endParaRPr lang="en-US" sz="3500" dirty="0"/>
          </a:p>
          <a:p>
            <a:pPr marL="0" indent="0">
              <a:lnSpc>
                <a:spcPct val="120000"/>
              </a:lnSpc>
              <a:buNone/>
            </a:pPr>
            <a:endParaRPr lang="en-US" sz="3500" baseline="30000" dirty="0"/>
          </a:p>
          <a:p>
            <a:pPr>
              <a:lnSpc>
                <a:spcPct val="120000"/>
              </a:lnSpc>
            </a:pPr>
            <a:r>
              <a:rPr lang="en-US" sz="3500" dirty="0"/>
              <a:t>Therapies targeting a variety of mechanisms have thus far failed to improve outcomes following HF hospitalization.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500" dirty="0"/>
          </a:p>
          <a:p>
            <a:pPr>
              <a:lnSpc>
                <a:spcPct val="120000"/>
              </a:lnSpc>
            </a:pPr>
            <a:r>
              <a:rPr lang="en-US" sz="3500" dirty="0"/>
              <a:t>Activation of thrombin-related pathways may contribute to HF disease progression by inducing inflammation, endothelial dysfunction, and arterial and venous thrombosis.</a:t>
            </a:r>
            <a:r>
              <a:rPr lang="en-US" sz="3500" baseline="30000" dirty="0"/>
              <a:t>3 </a:t>
            </a:r>
            <a:endParaRPr lang="en-US" sz="3500" dirty="0"/>
          </a:p>
          <a:p>
            <a:pPr marL="0" indent="0">
              <a:lnSpc>
                <a:spcPct val="120000"/>
              </a:lnSpc>
              <a:buNone/>
            </a:pPr>
            <a:endParaRPr lang="en-US" sz="3500" dirty="0"/>
          </a:p>
          <a:p>
            <a:pPr>
              <a:lnSpc>
                <a:spcPct val="120000"/>
              </a:lnSpc>
            </a:pPr>
            <a:r>
              <a:rPr lang="en-US" sz="3500" dirty="0"/>
              <a:t>However, prospective</a:t>
            </a:r>
            <a:r>
              <a:rPr lang="en-US" sz="3500" baseline="30000" dirty="0"/>
              <a:t> </a:t>
            </a:r>
            <a:r>
              <a:rPr lang="en-US" sz="3500" dirty="0"/>
              <a:t>studies using warfarin in HF patients with reduced EF failed to demonstrate overall benefit.</a:t>
            </a:r>
            <a:r>
              <a:rPr lang="en-US" sz="3500" baseline="30000" dirty="0"/>
              <a:t>5-7</a:t>
            </a:r>
            <a:endParaRPr lang="en-US" sz="3500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40236-487B-2B4F-8FCF-FF2EACD1B657}"/>
              </a:ext>
            </a:extLst>
          </p:cNvPr>
          <p:cNvSpPr/>
          <p:nvPr/>
        </p:nvSpPr>
        <p:spPr>
          <a:xfrm>
            <a:off x="790222" y="5767109"/>
            <a:ext cx="4572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0188" indent="-230188">
              <a:buAutoNum type="arabicPeriod"/>
            </a:pPr>
            <a:r>
              <a:rPr lang="en-US" sz="12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Maggioni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AP, et al. </a:t>
            </a:r>
            <a:r>
              <a:rPr lang="en-US" sz="1200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  <a:r>
              <a:rPr lang="en-US" sz="12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Heart Fail. 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2013.</a:t>
            </a:r>
            <a:endParaRPr lang="fr-FR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0188" indent="-230188">
              <a:buAutoNum type="arabicPeriod"/>
            </a:pP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Solomon SD, et al. </a:t>
            </a:r>
            <a:r>
              <a:rPr lang="en-US" sz="12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Circulation.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2007.</a:t>
            </a:r>
          </a:p>
          <a:p>
            <a:pPr marL="230188" indent="-230188">
              <a:buAutoNum type="arabicPeriod"/>
            </a:pPr>
            <a:r>
              <a:rPr lang="en-US" sz="12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Borissoff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JI, et al. </a:t>
            </a:r>
            <a:r>
              <a:rPr lang="en-US" sz="1200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Cardiovas</a:t>
            </a:r>
            <a:r>
              <a:rPr lang="en-US" sz="12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Res. 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2009.</a:t>
            </a:r>
          </a:p>
          <a:p>
            <a:pPr marL="230188" indent="-230188">
              <a:buFontTx/>
              <a:buAutoNum type="arabicPeriod"/>
            </a:pPr>
            <a:r>
              <a:rPr lang="en-US" sz="1200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Cokkinos</a:t>
            </a:r>
            <a:r>
              <a:rPr lang="en-US" sz="12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DV, et al. </a:t>
            </a:r>
            <a:r>
              <a:rPr lang="en-US" sz="1200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  <a:r>
              <a:rPr lang="en-US" sz="12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Heart Fail. 2006</a:t>
            </a:r>
          </a:p>
          <a:p>
            <a:pPr marL="230188" indent="-230188">
              <a:buAutoNum type="arabicPeriod"/>
            </a:pPr>
            <a:endParaRPr lang="en-US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0B85E-762D-40FA-A9AC-10631EB33454}"/>
              </a:ext>
            </a:extLst>
          </p:cNvPr>
          <p:cNvSpPr/>
          <p:nvPr/>
        </p:nvSpPr>
        <p:spPr>
          <a:xfrm>
            <a:off x="4351867" y="5752365"/>
            <a:ext cx="457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Massie BM, et al. Circulation. 2009</a:t>
            </a:r>
          </a:p>
          <a:p>
            <a:r>
              <a:rPr lang="fr-FR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Cleland JG, et al. Am Heart J. 2004</a:t>
            </a:r>
          </a:p>
          <a:p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Homma S, et al. N </a:t>
            </a:r>
            <a:r>
              <a:rPr lang="en-US" sz="12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Med. 2012</a:t>
            </a:r>
            <a:endParaRPr lang="fr-FR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0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Background for COMMANDER HF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99380"/>
            <a:ext cx="8229600" cy="39319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Unlike warfarin, rivaroxaban directly targets thrombin generation.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US" dirty="0"/>
              <a:t>Rivaroxaban (2.5 mg twice daily), in addition to antiplatelet agents reduced CV death, MI, and stroke in two trials: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- </a:t>
            </a:r>
            <a:r>
              <a:rPr lang="en-US" sz="2300" dirty="0"/>
              <a:t>ATLAS ACS 2 TIMI 51 (post-MI and unstable angina)</a:t>
            </a:r>
            <a:r>
              <a:rPr lang="en-US" sz="2300" baseline="30000" dirty="0"/>
              <a:t>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300" dirty="0"/>
              <a:t>      - COMPASS (stable CAD or PVD)</a:t>
            </a:r>
            <a:r>
              <a:rPr lang="en-US" sz="2300" baseline="30000" dirty="0"/>
              <a:t>2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dirty="0"/>
              <a:t>Both of these trials included patients with HF</a:t>
            </a:r>
            <a:r>
              <a:rPr lang="en-US" baseline="30000" dirty="0"/>
              <a:t>3,4</a:t>
            </a:r>
            <a:r>
              <a:rPr lang="en-US" dirty="0"/>
              <a:t>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07A216-4CD8-4021-9FF7-3C5CAD113782}"/>
              </a:ext>
            </a:extLst>
          </p:cNvPr>
          <p:cNvSpPr/>
          <p:nvPr/>
        </p:nvSpPr>
        <p:spPr>
          <a:xfrm>
            <a:off x="790222" y="5970143"/>
            <a:ext cx="564486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Mega JL, et al. N </a:t>
            </a:r>
            <a:r>
              <a:rPr lang="en-US" sz="12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Med. 2012</a:t>
            </a:r>
          </a:p>
          <a:p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sz="12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Eikelboom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JW, et al. N </a:t>
            </a:r>
            <a:r>
              <a:rPr lang="en-US" sz="12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Med. 2017</a:t>
            </a:r>
          </a:p>
          <a:p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sz="12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Korjian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 </a:t>
            </a:r>
            <a:r>
              <a:rPr lang="en-US" sz="1200" dirty="0">
                <a:solidFill>
                  <a:srgbClr val="FFFF00"/>
                </a:solidFill>
              </a:rPr>
              <a:t>Am J </a:t>
            </a:r>
            <a:r>
              <a:rPr lang="en-US" sz="1200" dirty="0" err="1">
                <a:solidFill>
                  <a:srgbClr val="FFFF00"/>
                </a:solidFill>
              </a:rPr>
              <a:t>Cardiol</a:t>
            </a:r>
            <a:r>
              <a:rPr lang="en-US" sz="1200" dirty="0">
                <a:solidFill>
                  <a:srgbClr val="FFFF00"/>
                </a:solidFill>
              </a:rPr>
              <a:t>. 2018 Sep 7. Published online ahead of print</a:t>
            </a:r>
          </a:p>
          <a:p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en-GB" sz="1200" dirty="0">
                <a:solidFill>
                  <a:srgbClr val="FFFF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Branch K et al. ESC HFA, Vienna </a:t>
            </a:r>
          </a:p>
          <a:p>
            <a:endParaRPr lang="fr-FR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7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162" y="364942"/>
            <a:ext cx="8321675" cy="12926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Rivaroxaban Reduces Morbidity and Mortality in Patients with Recent ACS who Had HF at Presentation</a:t>
            </a:r>
            <a:r>
              <a:rPr lang="en-US" sz="3600" baseline="30000" dirty="0">
                <a:solidFill>
                  <a:srgbClr val="FFFF00"/>
                </a:solidFill>
              </a:rPr>
              <a:t>1</a:t>
            </a:r>
            <a:br>
              <a:rPr lang="en-US" sz="3600" baseline="30000" dirty="0">
                <a:solidFill>
                  <a:srgbClr val="FFFF00"/>
                </a:solidFill>
              </a:rPr>
            </a:br>
            <a:r>
              <a:rPr lang="en-US" sz="2000" i="1" dirty="0">
                <a:solidFill>
                  <a:srgbClr val="FFC000"/>
                </a:solidFill>
              </a:rPr>
              <a:t>From ATLAS ACS 2 TIMI 51</a:t>
            </a:r>
            <a:endParaRPr lang="en-US" sz="2000" baseline="30000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23448"/>
              </p:ext>
            </p:extLst>
          </p:nvPr>
        </p:nvGraphicFramePr>
        <p:xfrm>
          <a:off x="11048" y="1880914"/>
          <a:ext cx="8504238" cy="405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06441" y="2512199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P=0.001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8309" y="3541051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P=0.002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8462" y="3541051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P=0.001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6729" y="6432638"/>
            <a:ext cx="6779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12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Korjian</a:t>
            </a:r>
            <a:r>
              <a:rPr lang="en-US" sz="12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 et al </a:t>
            </a:r>
            <a:r>
              <a:rPr lang="en-US" sz="1200" dirty="0">
                <a:solidFill>
                  <a:srgbClr val="FFFF00"/>
                </a:solidFill>
              </a:rPr>
              <a:t>Am J </a:t>
            </a:r>
            <a:r>
              <a:rPr lang="en-US" sz="1200" dirty="0" err="1">
                <a:solidFill>
                  <a:srgbClr val="FFFF00"/>
                </a:solidFill>
              </a:rPr>
              <a:t>Cardiol</a:t>
            </a:r>
            <a:r>
              <a:rPr lang="en-US" sz="1200" dirty="0">
                <a:solidFill>
                  <a:srgbClr val="FFFF00"/>
                </a:solidFill>
              </a:rPr>
              <a:t>. 2018 Sep 7. Published online ahead of print</a:t>
            </a:r>
            <a:endParaRPr lang="en-US" sz="12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310892" y="5348145"/>
            <a:ext cx="8318500" cy="38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270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912813" indent="-2270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252538" indent="-2206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chemeClr val="tx2"/>
              </a:buClr>
              <a:buChar char="–"/>
              <a:defRPr sz="14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01788" indent="-230188" algn="l" rtl="0" eaLnBrk="1" fontAlgn="base" hangingPunct="1">
              <a:spcBef>
                <a:spcPts val="1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0605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77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749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3217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900" kern="0" dirty="0"/>
              <a:t>Major bleeding, according to TIMI criteria, occurred in slightly fewer patients receiving </a:t>
            </a:r>
            <a:r>
              <a:rPr lang="en-US" sz="1900" kern="0" dirty="0" err="1"/>
              <a:t>rivaroxaban</a:t>
            </a:r>
            <a:r>
              <a:rPr lang="en-US" sz="1900" kern="0" dirty="0"/>
              <a:t> 2.5mg bid than placebo (0.4% vs. 0.7%)</a:t>
            </a:r>
          </a:p>
        </p:txBody>
      </p:sp>
    </p:spTree>
    <p:extLst>
      <p:ext uri="{BB962C8B-B14F-4D97-AF65-F5344CB8AC3E}">
        <p14:creationId xmlns:p14="http://schemas.microsoft.com/office/powerpoint/2010/main" val="198879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BEFED-C01C-5D42-9ED0-A31FB4F0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004"/>
            <a:ext cx="8229600" cy="85725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FFFF00"/>
                </a:solidFill>
              </a:rPr>
              <a:t>COMMANDER HF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8B8E7D-CA3B-D941-9805-783F333AD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COMMANDER HF </a:t>
            </a:r>
            <a:r>
              <a:rPr lang="fr-FR" sz="2400" dirty="0" err="1"/>
              <a:t>tested</a:t>
            </a:r>
            <a:r>
              <a:rPr lang="fr-FR" sz="2400" dirty="0"/>
              <a:t> the </a:t>
            </a:r>
            <a:r>
              <a:rPr lang="fr-FR" sz="2400" dirty="0" err="1"/>
              <a:t>hypothesis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, </a:t>
            </a:r>
            <a:r>
              <a:rPr lang="fr-FR" sz="2400" dirty="0" err="1"/>
              <a:t>compared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placebo, </a:t>
            </a:r>
            <a:r>
              <a:rPr lang="fr-FR" sz="2400" dirty="0" err="1"/>
              <a:t>rivaroxaban</a:t>
            </a:r>
            <a:r>
              <a:rPr lang="fr-FR" sz="2400" dirty="0"/>
              <a:t> 2.5 mg </a:t>
            </a:r>
            <a:r>
              <a:rPr lang="fr-FR" sz="2400" dirty="0" err="1"/>
              <a:t>twice</a:t>
            </a:r>
            <a:r>
              <a:rPr lang="fr-FR" sz="2400" dirty="0"/>
              <a:t> </a:t>
            </a:r>
            <a:r>
              <a:rPr lang="fr-FR" sz="2400" dirty="0" err="1"/>
              <a:t>daily</a:t>
            </a:r>
            <a:r>
              <a:rPr lang="fr-FR" sz="2400" dirty="0"/>
              <a:t> </a:t>
            </a:r>
            <a:r>
              <a:rPr lang="fr-FR" sz="2400" dirty="0" err="1"/>
              <a:t>added</a:t>
            </a:r>
            <a:r>
              <a:rPr lang="fr-FR" sz="2400" dirty="0"/>
              <a:t> to background anti-</a:t>
            </a:r>
            <a:r>
              <a:rPr lang="fr-FR" sz="2400" dirty="0" err="1"/>
              <a:t>platelet</a:t>
            </a:r>
            <a:r>
              <a:rPr lang="fr-FR" sz="2400" dirty="0"/>
              <a:t> </a:t>
            </a:r>
            <a:r>
              <a:rPr lang="fr-FR" sz="2400" dirty="0" err="1"/>
              <a:t>therapy</a:t>
            </a:r>
            <a:r>
              <a:rPr lang="fr-FR" sz="2400" dirty="0"/>
              <a:t>, </a:t>
            </a:r>
            <a:r>
              <a:rPr lang="fr-FR" sz="2400" dirty="0" err="1"/>
              <a:t>would</a:t>
            </a:r>
            <a:r>
              <a:rPr lang="fr-FR" sz="2400" dirty="0"/>
              <a:t> </a:t>
            </a:r>
            <a:r>
              <a:rPr lang="fr-FR" sz="2400" dirty="0" err="1"/>
              <a:t>reduce</a:t>
            </a:r>
            <a:r>
              <a:rPr lang="fr-FR" sz="2400" dirty="0"/>
              <a:t> rates of </a:t>
            </a:r>
            <a:r>
              <a:rPr lang="fr-FR" sz="2400" dirty="0" err="1"/>
              <a:t>death</a:t>
            </a:r>
            <a:r>
              <a:rPr lang="fr-FR" sz="2400" dirty="0"/>
              <a:t> and CV </a:t>
            </a:r>
            <a:r>
              <a:rPr lang="fr-FR" sz="2400" dirty="0" err="1"/>
              <a:t>events</a:t>
            </a:r>
            <a:r>
              <a:rPr lang="fr-FR" sz="2400" dirty="0"/>
              <a:t> in patients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recent</a:t>
            </a:r>
            <a:r>
              <a:rPr lang="fr-FR" sz="2400" dirty="0"/>
              <a:t> </a:t>
            </a:r>
            <a:r>
              <a:rPr lang="fr-FR" sz="2400" dirty="0" err="1"/>
              <a:t>worsening</a:t>
            </a:r>
            <a:r>
              <a:rPr lang="fr-FR" sz="2400" dirty="0"/>
              <a:t> of </a:t>
            </a:r>
            <a:r>
              <a:rPr lang="fr-FR" sz="2400" dirty="0" err="1"/>
              <a:t>chronic</a:t>
            </a:r>
            <a:r>
              <a:rPr lang="fr-FR" sz="2400" dirty="0"/>
              <a:t> HF, </a:t>
            </a:r>
            <a:r>
              <a:rPr lang="fr-FR" sz="2400" dirty="0" err="1"/>
              <a:t>reduced</a:t>
            </a:r>
            <a:r>
              <a:rPr lang="fr-FR" sz="2400" dirty="0"/>
              <a:t> EF, CAD, and sinus </a:t>
            </a:r>
            <a:r>
              <a:rPr lang="fr-FR" sz="2400" dirty="0" err="1"/>
              <a:t>rhythm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spc="-1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spc="-10" dirty="0">
                <a:ea typeface="Verdana" panose="020B0604030504040204" pitchFamily="34" charset="0"/>
                <a:cs typeface="Verdana" panose="020B0604030504040204" pitchFamily="34" charset="0"/>
              </a:rPr>
              <a:t>The primary efficacy outcome was a composite of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all-cause mortality, MI</a:t>
            </a:r>
            <a:r>
              <a:rPr lang="en-US" sz="2400" spc="-10" dirty="0">
                <a:ea typeface="Verdana" panose="020B0604030504040204" pitchFamily="34" charset="0"/>
                <a:cs typeface="Verdana" panose="020B0604030504040204" pitchFamily="34" charset="0"/>
              </a:rPr>
              <a:t>, or stroke. </a:t>
            </a:r>
          </a:p>
          <a:p>
            <a:endParaRPr lang="en-US" sz="2400" spc="-1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The main secondary outcome was a composite of CV death and HF hospitalization.</a:t>
            </a:r>
          </a:p>
        </p:txBody>
      </p:sp>
    </p:spTree>
    <p:extLst>
      <p:ext uri="{BB962C8B-B14F-4D97-AF65-F5344CB8AC3E}">
        <p14:creationId xmlns:p14="http://schemas.microsoft.com/office/powerpoint/2010/main" val="351531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Study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0935" y="6329087"/>
            <a:ext cx="5113708" cy="353943"/>
          </a:xfrm>
          <a:prstGeom prst="rect">
            <a:avLst/>
          </a:prstGeom>
          <a:noFill/>
        </p:spPr>
        <p:txBody>
          <a:bodyPr wrap="none" tIns="91440" bIns="45720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Zannad</a:t>
            </a:r>
            <a:r>
              <a:rPr lang="en-US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F, et al. </a:t>
            </a:r>
            <a:r>
              <a:rPr lang="en-US" sz="1400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</a:t>
            </a:r>
            <a:r>
              <a:rPr lang="en-US" sz="1400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 Heart Fail</a:t>
            </a:r>
            <a:r>
              <a:rPr lang="en-US" sz="14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2015:17(7):735-742.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9549" y="3461590"/>
            <a:ext cx="1447400" cy="147732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Patients with </a:t>
            </a:r>
            <a:r>
              <a:rPr lang="en-US" sz="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HF</a:t>
            </a:r>
            <a:r>
              <a:rPr lang="en-US" sz="900" b="1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CAD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appropriate regardless of whether they are managed via the traditional 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inpatient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hospital pathway or via the 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outpatient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HF clinic pathway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2812993" y="2788375"/>
            <a:ext cx="308309" cy="3041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114260" y="2793374"/>
            <a:ext cx="4232606" cy="25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3128887" y="3749208"/>
            <a:ext cx="4217979" cy="7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433032" y="2857977"/>
            <a:ext cx="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1672" algn="l"/>
              </a:tabLst>
            </a:pPr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945781" y="3123647"/>
            <a:ext cx="8951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N=5000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814906" y="3461591"/>
            <a:ext cx="321082" cy="2953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902013" y="2362942"/>
            <a:ext cx="5345536" cy="34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7" rIns="68573" bIns="34287">
            <a:spAutoFit/>
          </a:bodyPr>
          <a:lstStyle/>
          <a:p>
            <a:pPr algn="ctr" defTabSz="684610" eaLnBrk="0" fontAlgn="base" hangingPunct="0">
              <a:spcAft>
                <a:spcPct val="0"/>
              </a:spcAft>
            </a:pPr>
            <a:r>
              <a:rPr lang="en-US" sz="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Rivaroxaban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2.5 mg bid +</a:t>
            </a:r>
            <a:b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of care therapy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902013" y="3788127"/>
            <a:ext cx="5345536" cy="34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7" rIns="68573" bIns="34287">
            <a:spAutoFit/>
          </a:bodyPr>
          <a:lstStyle/>
          <a:p>
            <a:pPr algn="ctr" defTabSz="684610" eaLnBrk="0" fontAlgn="base" hangingPunct="0"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Placebo bid +</a:t>
            </a:r>
            <a:b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of care therapy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355202" y="3051131"/>
            <a:ext cx="456707" cy="441354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209298" y="4294180"/>
            <a:ext cx="1290675" cy="6980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Hospital Discharge &amp; up to 30 Days Post Discharge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 bwMode="auto">
          <a:xfrm>
            <a:off x="769703" y="3264415"/>
            <a:ext cx="15321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 flipV="1">
            <a:off x="2588318" y="3536950"/>
            <a:ext cx="1" cy="7448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399269" y="1814180"/>
            <a:ext cx="241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Double Blind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Treatment Phase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938" y="1815835"/>
            <a:ext cx="143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Screening Period</a:t>
            </a:r>
          </a:p>
        </p:txBody>
      </p:sp>
      <p:cxnSp>
        <p:nvCxnSpPr>
          <p:cNvPr id="22" name="Straight Connector 21"/>
          <p:cNvCxnSpPr>
            <a:cxnSpLocks/>
            <a:endCxn id="25" idx="0"/>
          </p:cNvCxnSpPr>
          <p:nvPr/>
        </p:nvCxnSpPr>
        <p:spPr bwMode="auto">
          <a:xfrm flipH="1">
            <a:off x="5781151" y="3247649"/>
            <a:ext cx="8902" cy="10260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cxnSpLocks/>
          </p:cNvCxnSpPr>
          <p:nvPr/>
        </p:nvCxnSpPr>
        <p:spPr bwMode="auto">
          <a:xfrm>
            <a:off x="7344641" y="2194137"/>
            <a:ext cx="0" cy="21589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41577" y="4328396"/>
            <a:ext cx="14431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Permanent Study Drug Discontinuation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      Follow-Up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113196" y="4273736"/>
            <a:ext cx="1335911" cy="8266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17155" y="4468799"/>
            <a:ext cx="144317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Treatment End Date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(GTED)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617155" y="4370767"/>
            <a:ext cx="1574839" cy="66978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 bwMode="auto">
          <a:xfrm>
            <a:off x="5773998" y="3236367"/>
            <a:ext cx="157286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cxnSpLocks/>
          </p:cNvCxnSpPr>
          <p:nvPr/>
        </p:nvCxnSpPr>
        <p:spPr bwMode="auto">
          <a:xfrm>
            <a:off x="7385870" y="3247648"/>
            <a:ext cx="666330" cy="11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021323" y="2663520"/>
            <a:ext cx="507831" cy="11682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of Study Visit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903" y="3005228"/>
            <a:ext cx="1040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12 weeks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51743" y="2790025"/>
            <a:ext cx="70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30±15 days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87590" y="1814180"/>
            <a:ext cx="130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Follow-Up After GTED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71299" y="4292349"/>
            <a:ext cx="824544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 1 = 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 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3 months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4711" y="2818474"/>
            <a:ext cx="1223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≤21 days of Index Event </a:t>
            </a: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 bwMode="auto">
          <a:xfrm>
            <a:off x="769703" y="2376244"/>
            <a:ext cx="0" cy="10036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840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32DA-0ABD-9C4B-B981-FB2CF1CF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Rivaroxaban Failed to Improve Outcomes in COMMANDER HF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2137D-9120-F441-9D43-C445B0C90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Primary Efficacy Outcome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A383EB-BEF7-5048-92E6-42097790C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68775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Secondary Efficacy Outcome</a:t>
            </a:r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615F4222-6168-EA43-81E1-8A7209352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302" y="2292350"/>
            <a:ext cx="4040188" cy="3077020"/>
          </a:xfrm>
          <a:prstGeom prst="rect">
            <a:avLst/>
          </a:prstGeom>
        </p:spPr>
      </p:pic>
      <p:pic>
        <p:nvPicPr>
          <p:cNvPr id="10" name="Image 5">
            <a:extLst>
              <a:ext uri="{FF2B5EF4-FFF2-40B4-BE49-F238E27FC236}">
                <a16:creationId xmlns:a16="http://schemas.microsoft.com/office/drawing/2014/main" id="{B65F4012-FD50-0243-B77C-979BF7F0E6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38992" y="2300272"/>
            <a:ext cx="4041775" cy="30611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8567F0-5078-4C43-9634-8A185AB13EDF}"/>
              </a:ext>
            </a:extLst>
          </p:cNvPr>
          <p:cNvSpPr/>
          <p:nvPr/>
        </p:nvSpPr>
        <p:spPr>
          <a:xfrm>
            <a:off x="6951034" y="3012670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HR (95% CI)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1.01 (0.92, 1.10)</a:t>
            </a:r>
            <a:endParaRPr lang="fr-FR" sz="14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au 2">
            <a:extLst>
              <a:ext uri="{FF2B5EF4-FFF2-40B4-BE49-F238E27FC236}">
                <a16:creationId xmlns:a16="http://schemas.microsoft.com/office/drawing/2014/main" id="{EE6561BF-2B28-8D4A-82EF-FD8639451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69427"/>
              </p:ext>
            </p:extLst>
          </p:nvPr>
        </p:nvGraphicFramePr>
        <p:xfrm>
          <a:off x="2847603" y="3012670"/>
          <a:ext cx="2047992" cy="652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424">
                  <a:extLst>
                    <a:ext uri="{9D8B030D-6E8A-4147-A177-3AD203B41FA5}">
                      <a16:colId xmlns:a16="http://schemas.microsoft.com/office/drawing/2014/main" val="1432024083"/>
                    </a:ext>
                  </a:extLst>
                </a:gridCol>
                <a:gridCol w="735568">
                  <a:extLst>
                    <a:ext uri="{9D8B030D-6E8A-4147-A177-3AD203B41FA5}">
                      <a16:colId xmlns:a16="http://schemas.microsoft.com/office/drawing/2014/main" val="352489302"/>
                    </a:ext>
                  </a:extLst>
                </a:gridCol>
              </a:tblGrid>
              <a:tr h="65205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HR (95% CI)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0.94 (0.84, 1.05)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5512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B7015E3-83EB-ED4D-91DD-3892A0CA320D}"/>
              </a:ext>
            </a:extLst>
          </p:cNvPr>
          <p:cNvSpPr txBox="1"/>
          <p:nvPr/>
        </p:nvSpPr>
        <p:spPr>
          <a:xfrm>
            <a:off x="578072" y="5587984"/>
            <a:ext cx="37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cause mortality, MI and stroke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2D9D60-FB51-7C42-A9E1-ACA61FAB1BF5}"/>
              </a:ext>
            </a:extLst>
          </p:cNvPr>
          <p:cNvSpPr txBox="1"/>
          <p:nvPr/>
        </p:nvSpPr>
        <p:spPr>
          <a:xfrm>
            <a:off x="4755038" y="5587984"/>
            <a:ext cx="394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CV mortality and HF hospitalization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11B06-8805-2340-B943-A4583E7B6C54}"/>
              </a:ext>
            </a:extLst>
          </p:cNvPr>
          <p:cNvSpPr txBox="1"/>
          <p:nvPr/>
        </p:nvSpPr>
        <p:spPr>
          <a:xfrm>
            <a:off x="6659880" y="6460852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Zannad</a:t>
            </a:r>
            <a:r>
              <a:rPr lang="en-US" sz="1400" dirty="0">
                <a:solidFill>
                  <a:srgbClr val="FFFF00"/>
                </a:solidFill>
              </a:rPr>
              <a:t> F et al. NEJM, 2018</a:t>
            </a:r>
          </a:p>
        </p:txBody>
      </p:sp>
    </p:spTree>
    <p:extLst>
      <p:ext uri="{BB962C8B-B14F-4D97-AF65-F5344CB8AC3E}">
        <p14:creationId xmlns:p14="http://schemas.microsoft.com/office/powerpoint/2010/main" val="243680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79" y="592859"/>
            <a:ext cx="8865220" cy="685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Primary Efficacy Outcome &amp; Components COMMANDER HF (ITT*)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00F9D2F-6355-0942-9592-AEC7DC550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28154"/>
              </p:ext>
            </p:extLst>
          </p:nvPr>
        </p:nvGraphicFramePr>
        <p:xfrm>
          <a:off x="137879" y="1827407"/>
          <a:ext cx="8749643" cy="2615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844">
                  <a:extLst>
                    <a:ext uri="{9D8B030D-6E8A-4147-A177-3AD203B41FA5}">
                      <a16:colId xmlns:a16="http://schemas.microsoft.com/office/drawing/2014/main" val="4160016319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215214379"/>
                    </a:ext>
                  </a:extLst>
                </a:gridCol>
                <a:gridCol w="1005317">
                  <a:extLst>
                    <a:ext uri="{9D8B030D-6E8A-4147-A177-3AD203B41FA5}">
                      <a16:colId xmlns:a16="http://schemas.microsoft.com/office/drawing/2014/main" val="163076848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2750692661"/>
                    </a:ext>
                  </a:extLst>
                </a:gridCol>
                <a:gridCol w="1010113">
                  <a:extLst>
                    <a:ext uri="{9D8B030D-6E8A-4147-A177-3AD203B41FA5}">
                      <a16:colId xmlns:a16="http://schemas.microsoft.com/office/drawing/2014/main" val="882415604"/>
                    </a:ext>
                  </a:extLst>
                </a:gridCol>
                <a:gridCol w="1505541">
                  <a:extLst>
                    <a:ext uri="{9D8B030D-6E8A-4147-A177-3AD203B41FA5}">
                      <a16:colId xmlns:a16="http://schemas.microsoft.com/office/drawing/2014/main" val="3610415540"/>
                    </a:ext>
                  </a:extLst>
                </a:gridCol>
                <a:gridCol w="843803">
                  <a:extLst>
                    <a:ext uri="{9D8B030D-6E8A-4147-A177-3AD203B41FA5}">
                      <a16:colId xmlns:a16="http://schemas.microsoft.com/office/drawing/2014/main" val="4280080313"/>
                    </a:ext>
                  </a:extLst>
                </a:gridCol>
              </a:tblGrid>
              <a:tr h="492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600" b="1" dirty="0">
                          <a:effectLst/>
                        </a:rPr>
                        <a:t> Rivaroxaban 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600" b="1" dirty="0">
                          <a:effectLst/>
                        </a:rPr>
                        <a:t>Placebo 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</a:rPr>
                        <a:t> Rivaroxaban vs. Placebo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2767734"/>
                  </a:ext>
                </a:extLst>
              </a:tr>
              <a:tr h="273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Event Rate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Event Rate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Log-rank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3915007"/>
                  </a:ext>
                </a:extLst>
              </a:tr>
              <a:tr h="273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Outcomes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n (%)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/ (100 pt-yr)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n (%)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/ (100 </a:t>
                      </a:r>
                      <a:r>
                        <a:rPr lang="en-US" sz="1400" b="1" dirty="0" err="1">
                          <a:effectLst/>
                        </a:rPr>
                        <a:t>pt-yr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HR (95% CI)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P-value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6539662"/>
                  </a:ext>
                </a:extLst>
              </a:tr>
              <a:tr h="356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N=2507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N=2515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3047569"/>
                  </a:ext>
                </a:extLst>
              </a:tr>
              <a:tr h="435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Primary efficacy (composite)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626 (25.0)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13.44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658 (26.2)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   14.27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0.94 (0.84, 1.05)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0.27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3177743"/>
                  </a:ext>
                </a:extLst>
              </a:tr>
              <a:tr h="254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All-cause mortality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546 (21.8)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11.41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556 (22.1)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11.63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0.98 (0.87, 1.10)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12946732"/>
                  </a:ext>
                </a:extLst>
              </a:tr>
              <a:tr h="254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  MI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98 ( 3.9)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 2.08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118 ( 4.7)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 2.52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0.83 (0.63, 1.08)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-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51745043"/>
                  </a:ext>
                </a:extLst>
              </a:tr>
              <a:tr h="254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Stroke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51 ( 2.0)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    1.08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   76 ( 3.0)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>
                          <a:effectLst/>
                        </a:rPr>
                        <a:t>    1.62</a:t>
                      </a:r>
                      <a:endParaRPr lang="fr-F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0.66 (0.47, 0.95)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50"/>
                        </a:spcAft>
                      </a:pPr>
                      <a:r>
                        <a:rPr lang="en-US" sz="1400" b="1" dirty="0">
                          <a:effectLst/>
                        </a:rPr>
                        <a:t>-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08663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188C33-15D0-FB4D-8B10-580FA466E3AF}"/>
              </a:ext>
            </a:extLst>
          </p:cNvPr>
          <p:cNvSpPr txBox="1"/>
          <p:nvPr/>
        </p:nvSpPr>
        <p:spPr>
          <a:xfrm>
            <a:off x="387628" y="4538465"/>
            <a:ext cx="809920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outcome composite driven by mortality, a large proportion of which</a:t>
            </a:r>
          </a:p>
          <a:p>
            <a:r>
              <a:rPr lang="en-US" dirty="0"/>
              <a:t>    was due to worsening HF</a:t>
            </a:r>
          </a:p>
          <a:p>
            <a:endParaRPr lang="en-US" sz="1600" dirty="0"/>
          </a:p>
          <a:p>
            <a:endParaRPr lang="en-US" sz="2000" dirty="0"/>
          </a:p>
          <a:p>
            <a:endParaRPr lang="en-US" sz="1000" dirty="0">
              <a:solidFill>
                <a:srgbClr val="FFFF00"/>
              </a:solidFill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83F10-2DFB-D04D-A41E-61606B8D0B7E}"/>
              </a:ext>
            </a:extLst>
          </p:cNvPr>
          <p:cNvSpPr txBox="1"/>
          <p:nvPr/>
        </p:nvSpPr>
        <p:spPr>
          <a:xfrm>
            <a:off x="7563281" y="6543040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00"/>
                </a:solidFill>
              </a:rPr>
              <a:t>* ITT, Intent to Treat</a:t>
            </a:r>
          </a:p>
          <a:p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38AEAA-35AF-814B-8F64-88617F2FA9E4}"/>
              </a:ext>
            </a:extLst>
          </p:cNvPr>
          <p:cNvCxnSpPr>
            <a:cxnSpLocks/>
          </p:cNvCxnSpPr>
          <p:nvPr/>
        </p:nvCxnSpPr>
        <p:spPr>
          <a:xfrm>
            <a:off x="22301" y="2903551"/>
            <a:ext cx="88652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BFF85D-4870-9648-88A6-C9680FC808E2}"/>
              </a:ext>
            </a:extLst>
          </p:cNvPr>
          <p:cNvSpPr txBox="1"/>
          <p:nvPr/>
        </p:nvSpPr>
        <p:spPr>
          <a:xfrm>
            <a:off x="80090" y="3246134"/>
            <a:ext cx="8865220" cy="6195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0095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Blu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 Blue.thmx</Template>
  <TotalTime>13304</TotalTime>
  <Words>3474</Words>
  <Application>Microsoft Office PowerPoint</Application>
  <PresentationFormat>On-screen Show (4:3)</PresentationFormat>
  <Paragraphs>702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Verdana</vt:lpstr>
      <vt:lpstr>Standard Blue</vt:lpstr>
      <vt:lpstr>Effect of Rivaroxaban on Thromboembolic Events in Patients with Heart Failure, Sinus Rhythm, and Coronary Disease </vt:lpstr>
      <vt:lpstr>Oversight Committees of COMMANDER HF</vt:lpstr>
      <vt:lpstr>Background for COMMANDER HF</vt:lpstr>
      <vt:lpstr>Background for COMMANDER HF (cont.)</vt:lpstr>
      <vt:lpstr>Rivaroxaban Reduces Morbidity and Mortality in Patients with Recent ACS who Had HF at Presentation1 From ATLAS ACS 2 TIMI 51</vt:lpstr>
      <vt:lpstr>COMMANDER HF</vt:lpstr>
      <vt:lpstr>Study Design</vt:lpstr>
      <vt:lpstr>Rivaroxaban Failed to Improve Outcomes in COMMANDER HF</vt:lpstr>
      <vt:lpstr>Primary Efficacy Outcome &amp; Components COMMANDER HF (ITT*) </vt:lpstr>
      <vt:lpstr>Primary Efficacy Outcome &amp; Components COMMANDER HF (ITT*) </vt:lpstr>
      <vt:lpstr>Rationale for Analysis of Thromboembolic Events</vt:lpstr>
      <vt:lpstr>Composite Thromboembolic Event End-point</vt:lpstr>
      <vt:lpstr>KM Estimates for the Post Hoc Thromboembolic Event Composite</vt:lpstr>
      <vt:lpstr>Results of the Thromboembolic Event Analysis*  </vt:lpstr>
      <vt:lpstr>KM Estimates for MI and Stroke</vt:lpstr>
      <vt:lpstr>Comparing HF Patient Outcomes Between Rivaroxaban Trials</vt:lpstr>
      <vt:lpstr>Limitations</vt:lpstr>
      <vt:lpstr>Summary</vt:lpstr>
      <vt:lpstr>Conclusion</vt:lpstr>
      <vt:lpstr>Back up Slides</vt:lpstr>
      <vt:lpstr>Principal Safety Outcome  (Safety, On-Treatment)</vt:lpstr>
      <vt:lpstr>KM Estimates for the Thromboembolic Event Composite Excluding Sudden/Unwitnessed Deaths</vt:lpstr>
      <vt:lpstr>COMMANDER-HF Patient Baseline Characteristics</vt:lpstr>
      <vt:lpstr>Time to First Occurrence of an Outcome Event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Devices to Detect and Prevent Decompensation</dc:title>
  <dc:subject/>
  <dc:creator>Barry Greenberg</dc:creator>
  <cp:keywords/>
  <dc:description/>
  <cp:lastModifiedBy>Marissa Alanis</cp:lastModifiedBy>
  <cp:revision>260</cp:revision>
  <cp:lastPrinted>2018-08-30T22:00:10Z</cp:lastPrinted>
  <dcterms:created xsi:type="dcterms:W3CDTF">2015-05-07T13:42:26Z</dcterms:created>
  <dcterms:modified xsi:type="dcterms:W3CDTF">2018-11-11T14:20:28Z</dcterms:modified>
  <cp:category/>
</cp:coreProperties>
</file>